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1" r:id="rId1"/>
  </p:sldMasterIdLst>
  <p:sldIdLst>
    <p:sldId id="256" r:id="rId2"/>
    <p:sldId id="277" r:id="rId3"/>
    <p:sldId id="257" r:id="rId4"/>
    <p:sldId id="258" r:id="rId5"/>
    <p:sldId id="259" r:id="rId6"/>
    <p:sldId id="260" r:id="rId7"/>
    <p:sldId id="261" r:id="rId8"/>
    <p:sldId id="262" r:id="rId9"/>
    <p:sldId id="263" r:id="rId10"/>
    <p:sldId id="267" r:id="rId11"/>
    <p:sldId id="264" r:id="rId12"/>
    <p:sldId id="269" r:id="rId13"/>
    <p:sldId id="271" r:id="rId14"/>
    <p:sldId id="272" r:id="rId15"/>
    <p:sldId id="270" r:id="rId16"/>
    <p:sldId id="266" r:id="rId17"/>
    <p:sldId id="273" r:id="rId18"/>
    <p:sldId id="274" r:id="rId19"/>
    <p:sldId id="275" r:id="rId20"/>
    <p:sldId id="276"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aitali nakade" initials="cn" lastIdx="1" clrIdx="0">
    <p:extLst>
      <p:ext uri="{19B8F6BF-5375-455C-9EA6-DF929625EA0E}">
        <p15:presenceInfo xmlns:p15="http://schemas.microsoft.com/office/powerpoint/2012/main" userId="03e654fcc87eac02"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6" d="100"/>
          <a:sy n="86" d="100"/>
        </p:scale>
        <p:origin x="562"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commentAuthors" Target="commentAuthor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5C45A44-1C7B-453B-B1FA-6B94ED6636B5}" type="datetimeFigureOut">
              <a:rPr lang="en-IN" smtClean="0"/>
              <a:t>23-09-2021</a:t>
            </a:fld>
            <a:endParaRPr lang="en-IN"/>
          </a:p>
        </p:txBody>
      </p:sp>
      <p:sp>
        <p:nvSpPr>
          <p:cNvPr id="5" name="Footer Placeholder 4"/>
          <p:cNvSpPr>
            <a:spLocks noGrp="1"/>
          </p:cNvSpPr>
          <p:nvPr>
            <p:ph type="ftr" sz="quarter" idx="11"/>
          </p:nvPr>
        </p:nvSpPr>
        <p:spPr/>
        <p:txBody>
          <a:bodyPr/>
          <a:lstStyle/>
          <a:p>
            <a:endParaRPr lang="en-IN"/>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77148F2A-FBBD-4D58-90E3-081181B56B6F}" type="slidenum">
              <a:rPr lang="en-IN" smtClean="0"/>
              <a:t>‹#›</a:t>
            </a:fld>
            <a:endParaRPr lang="en-IN"/>
          </a:p>
        </p:txBody>
      </p:sp>
    </p:spTree>
    <p:extLst>
      <p:ext uri="{BB962C8B-B14F-4D97-AF65-F5344CB8AC3E}">
        <p14:creationId xmlns:p14="http://schemas.microsoft.com/office/powerpoint/2010/main" val="28190019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5C45A44-1C7B-453B-B1FA-6B94ED6636B5}" type="datetimeFigureOut">
              <a:rPr lang="en-IN" smtClean="0"/>
              <a:t>23-09-2021</a:t>
            </a:fld>
            <a:endParaRPr lang="en-IN"/>
          </a:p>
        </p:txBody>
      </p:sp>
      <p:sp>
        <p:nvSpPr>
          <p:cNvPr id="5" name="Footer Placeholder 4"/>
          <p:cNvSpPr>
            <a:spLocks noGrp="1"/>
          </p:cNvSpPr>
          <p:nvPr>
            <p:ph type="ftr" sz="quarter" idx="11"/>
          </p:nvPr>
        </p:nvSpPr>
        <p:spPr/>
        <p:txBody>
          <a:bodyPr/>
          <a:lstStyle/>
          <a:p>
            <a:endParaRPr lang="en-IN"/>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77148F2A-FBBD-4D58-90E3-081181B56B6F}" type="slidenum">
              <a:rPr lang="en-IN" smtClean="0"/>
              <a:t>‹#›</a:t>
            </a:fld>
            <a:endParaRPr lang="en-IN"/>
          </a:p>
        </p:txBody>
      </p:sp>
    </p:spTree>
    <p:extLst>
      <p:ext uri="{BB962C8B-B14F-4D97-AF65-F5344CB8AC3E}">
        <p14:creationId xmlns:p14="http://schemas.microsoft.com/office/powerpoint/2010/main" val="31012172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5C45A44-1C7B-453B-B1FA-6B94ED6636B5}" type="datetimeFigureOut">
              <a:rPr lang="en-IN" smtClean="0"/>
              <a:t>23-09-2021</a:t>
            </a:fld>
            <a:endParaRPr lang="en-IN"/>
          </a:p>
        </p:txBody>
      </p:sp>
      <p:sp>
        <p:nvSpPr>
          <p:cNvPr id="5" name="Footer Placeholder 4"/>
          <p:cNvSpPr>
            <a:spLocks noGrp="1"/>
          </p:cNvSpPr>
          <p:nvPr>
            <p:ph type="ftr" sz="quarter" idx="11"/>
          </p:nvPr>
        </p:nvSpPr>
        <p:spPr/>
        <p:txBody>
          <a:bodyPr/>
          <a:lstStyle/>
          <a:p>
            <a:endParaRPr lang="en-IN"/>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77148F2A-FBBD-4D58-90E3-081181B56B6F}" type="slidenum">
              <a:rPr lang="en-IN" smtClean="0"/>
              <a:t>‹#›</a:t>
            </a:fld>
            <a:endParaRPr lang="en-IN"/>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79601873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95C45A44-1C7B-453B-B1FA-6B94ED6636B5}" type="datetimeFigureOut">
              <a:rPr lang="en-IN" smtClean="0"/>
              <a:t>23-09-2021</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77148F2A-FBBD-4D58-90E3-081181B56B6F}" type="slidenum">
              <a:rPr lang="en-IN" smtClean="0"/>
              <a:t>‹#›</a:t>
            </a:fld>
            <a:endParaRPr lang="en-IN"/>
          </a:p>
        </p:txBody>
      </p:sp>
    </p:spTree>
    <p:extLst>
      <p:ext uri="{BB962C8B-B14F-4D97-AF65-F5344CB8AC3E}">
        <p14:creationId xmlns:p14="http://schemas.microsoft.com/office/powerpoint/2010/main" val="42159043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95C45A44-1C7B-453B-B1FA-6B94ED6636B5}" type="datetimeFigureOut">
              <a:rPr lang="en-IN" smtClean="0"/>
              <a:t>23-09-2021</a:t>
            </a:fld>
            <a:endParaRPr lang="en-IN"/>
          </a:p>
        </p:txBody>
      </p:sp>
      <p:sp>
        <p:nvSpPr>
          <p:cNvPr id="6" name="Footer Placeholder 5"/>
          <p:cNvSpPr>
            <a:spLocks noGrp="1"/>
          </p:cNvSpPr>
          <p:nvPr>
            <p:ph type="ftr" sz="quarter" idx="11"/>
          </p:nvPr>
        </p:nvSpPr>
        <p:spPr/>
        <p:txBody>
          <a:bodyPr/>
          <a:lstStyle/>
          <a:p>
            <a:endParaRPr lang="en-IN"/>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77148F2A-FBBD-4D58-90E3-081181B56B6F}" type="slidenum">
              <a:rPr lang="en-IN" smtClean="0"/>
              <a:t>‹#›</a:t>
            </a:fld>
            <a:endParaRPr lang="en-IN"/>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18784858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95C45A44-1C7B-453B-B1FA-6B94ED6636B5}" type="datetimeFigureOut">
              <a:rPr lang="en-IN" smtClean="0"/>
              <a:t>23-09-2021</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77148F2A-FBBD-4D58-90E3-081181B56B6F}" type="slidenum">
              <a:rPr lang="en-IN" smtClean="0"/>
              <a:t>‹#›</a:t>
            </a:fld>
            <a:endParaRPr lang="en-IN"/>
          </a:p>
        </p:txBody>
      </p:sp>
    </p:spTree>
    <p:extLst>
      <p:ext uri="{BB962C8B-B14F-4D97-AF65-F5344CB8AC3E}">
        <p14:creationId xmlns:p14="http://schemas.microsoft.com/office/powerpoint/2010/main" val="268066616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5C45A44-1C7B-453B-B1FA-6B94ED6636B5}" type="datetimeFigureOut">
              <a:rPr lang="en-IN" smtClean="0"/>
              <a:t>23-09-2021</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77148F2A-FBBD-4D58-90E3-081181B56B6F}" type="slidenum">
              <a:rPr lang="en-IN" smtClean="0"/>
              <a:t>‹#›</a:t>
            </a:fld>
            <a:endParaRPr lang="en-IN"/>
          </a:p>
        </p:txBody>
      </p:sp>
    </p:spTree>
    <p:extLst>
      <p:ext uri="{BB962C8B-B14F-4D97-AF65-F5344CB8AC3E}">
        <p14:creationId xmlns:p14="http://schemas.microsoft.com/office/powerpoint/2010/main" val="235596830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5C45A44-1C7B-453B-B1FA-6B94ED6636B5}" type="datetimeFigureOut">
              <a:rPr lang="en-IN" smtClean="0"/>
              <a:t>23-09-2021</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77148F2A-FBBD-4D58-90E3-081181B56B6F}" type="slidenum">
              <a:rPr lang="en-IN" smtClean="0"/>
              <a:t>‹#›</a:t>
            </a:fld>
            <a:endParaRPr lang="en-IN"/>
          </a:p>
        </p:txBody>
      </p:sp>
    </p:spTree>
    <p:extLst>
      <p:ext uri="{BB962C8B-B14F-4D97-AF65-F5344CB8AC3E}">
        <p14:creationId xmlns:p14="http://schemas.microsoft.com/office/powerpoint/2010/main" val="14203030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5C45A44-1C7B-453B-B1FA-6B94ED6636B5}" type="datetimeFigureOut">
              <a:rPr lang="en-IN" smtClean="0"/>
              <a:t>23-09-2021</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77148F2A-FBBD-4D58-90E3-081181B56B6F}" type="slidenum">
              <a:rPr lang="en-IN" smtClean="0"/>
              <a:t>‹#›</a:t>
            </a:fld>
            <a:endParaRPr lang="en-IN"/>
          </a:p>
        </p:txBody>
      </p:sp>
    </p:spTree>
    <p:extLst>
      <p:ext uri="{BB962C8B-B14F-4D97-AF65-F5344CB8AC3E}">
        <p14:creationId xmlns:p14="http://schemas.microsoft.com/office/powerpoint/2010/main" val="19976631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5C45A44-1C7B-453B-B1FA-6B94ED6636B5}" type="datetimeFigureOut">
              <a:rPr lang="en-IN" smtClean="0"/>
              <a:t>23-09-2021</a:t>
            </a:fld>
            <a:endParaRPr lang="en-IN"/>
          </a:p>
        </p:txBody>
      </p:sp>
      <p:sp>
        <p:nvSpPr>
          <p:cNvPr id="5" name="Footer Placeholder 4"/>
          <p:cNvSpPr>
            <a:spLocks noGrp="1"/>
          </p:cNvSpPr>
          <p:nvPr>
            <p:ph type="ftr" sz="quarter" idx="11"/>
          </p:nvPr>
        </p:nvSpPr>
        <p:spPr/>
        <p:txBody>
          <a:bodyPr/>
          <a:lstStyle/>
          <a:p>
            <a:endParaRPr lang="en-IN"/>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77148F2A-FBBD-4D58-90E3-081181B56B6F}" type="slidenum">
              <a:rPr lang="en-IN" smtClean="0"/>
              <a:t>‹#›</a:t>
            </a:fld>
            <a:endParaRPr lang="en-IN"/>
          </a:p>
        </p:txBody>
      </p:sp>
    </p:spTree>
    <p:extLst>
      <p:ext uri="{BB962C8B-B14F-4D97-AF65-F5344CB8AC3E}">
        <p14:creationId xmlns:p14="http://schemas.microsoft.com/office/powerpoint/2010/main" val="15436256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5C45A44-1C7B-453B-B1FA-6B94ED6636B5}" type="datetimeFigureOut">
              <a:rPr lang="en-IN" smtClean="0"/>
              <a:t>23-09-2021</a:t>
            </a:fld>
            <a:endParaRPr lang="en-IN"/>
          </a:p>
        </p:txBody>
      </p:sp>
      <p:sp>
        <p:nvSpPr>
          <p:cNvPr id="6" name="Footer Placeholder 5"/>
          <p:cNvSpPr>
            <a:spLocks noGrp="1"/>
          </p:cNvSpPr>
          <p:nvPr>
            <p:ph type="ftr" sz="quarter" idx="11"/>
          </p:nvPr>
        </p:nvSpPr>
        <p:spPr/>
        <p:txBody>
          <a:bodyPr/>
          <a:lstStyle/>
          <a:p>
            <a:endParaRPr lang="en-IN"/>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77148F2A-FBBD-4D58-90E3-081181B56B6F}" type="slidenum">
              <a:rPr lang="en-IN" smtClean="0"/>
              <a:t>‹#›</a:t>
            </a:fld>
            <a:endParaRPr lang="en-IN"/>
          </a:p>
        </p:txBody>
      </p:sp>
    </p:spTree>
    <p:extLst>
      <p:ext uri="{BB962C8B-B14F-4D97-AF65-F5344CB8AC3E}">
        <p14:creationId xmlns:p14="http://schemas.microsoft.com/office/powerpoint/2010/main" val="11729922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5C45A44-1C7B-453B-B1FA-6B94ED6636B5}" type="datetimeFigureOut">
              <a:rPr lang="en-IN" smtClean="0"/>
              <a:t>23-09-2021</a:t>
            </a:fld>
            <a:endParaRPr lang="en-IN"/>
          </a:p>
        </p:txBody>
      </p:sp>
      <p:sp>
        <p:nvSpPr>
          <p:cNvPr id="8" name="Footer Placeholder 7"/>
          <p:cNvSpPr>
            <a:spLocks noGrp="1"/>
          </p:cNvSpPr>
          <p:nvPr>
            <p:ph type="ftr" sz="quarter" idx="11"/>
          </p:nvPr>
        </p:nvSpPr>
        <p:spPr/>
        <p:txBody>
          <a:bodyPr/>
          <a:lstStyle/>
          <a:p>
            <a:endParaRPr lang="en-IN"/>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77148F2A-FBBD-4D58-90E3-081181B56B6F}" type="slidenum">
              <a:rPr lang="en-IN" smtClean="0"/>
              <a:t>‹#›</a:t>
            </a:fld>
            <a:endParaRPr lang="en-IN"/>
          </a:p>
        </p:txBody>
      </p:sp>
    </p:spTree>
    <p:extLst>
      <p:ext uri="{BB962C8B-B14F-4D97-AF65-F5344CB8AC3E}">
        <p14:creationId xmlns:p14="http://schemas.microsoft.com/office/powerpoint/2010/main" val="36658266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5C45A44-1C7B-453B-B1FA-6B94ED6636B5}" type="datetimeFigureOut">
              <a:rPr lang="en-IN" smtClean="0"/>
              <a:t>23-09-2021</a:t>
            </a:fld>
            <a:endParaRPr lang="en-IN"/>
          </a:p>
        </p:txBody>
      </p:sp>
      <p:sp>
        <p:nvSpPr>
          <p:cNvPr id="4" name="Footer Placeholder 3"/>
          <p:cNvSpPr>
            <a:spLocks noGrp="1"/>
          </p:cNvSpPr>
          <p:nvPr>
            <p:ph type="ftr" sz="quarter" idx="11"/>
          </p:nvPr>
        </p:nvSpPr>
        <p:spPr/>
        <p:txBody>
          <a:bodyPr/>
          <a:lstStyle/>
          <a:p>
            <a:endParaRPr lang="en-IN"/>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77148F2A-FBBD-4D58-90E3-081181B56B6F}" type="slidenum">
              <a:rPr lang="en-IN" smtClean="0"/>
              <a:t>‹#›</a:t>
            </a:fld>
            <a:endParaRPr lang="en-IN"/>
          </a:p>
        </p:txBody>
      </p:sp>
    </p:spTree>
    <p:extLst>
      <p:ext uri="{BB962C8B-B14F-4D97-AF65-F5344CB8AC3E}">
        <p14:creationId xmlns:p14="http://schemas.microsoft.com/office/powerpoint/2010/main" val="8161531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5C45A44-1C7B-453B-B1FA-6B94ED6636B5}" type="datetimeFigureOut">
              <a:rPr lang="en-IN" smtClean="0"/>
              <a:t>23-09-2021</a:t>
            </a:fld>
            <a:endParaRPr lang="en-IN"/>
          </a:p>
        </p:txBody>
      </p:sp>
      <p:sp>
        <p:nvSpPr>
          <p:cNvPr id="3" name="Footer Placeholder 2"/>
          <p:cNvSpPr>
            <a:spLocks noGrp="1"/>
          </p:cNvSpPr>
          <p:nvPr>
            <p:ph type="ftr" sz="quarter" idx="11"/>
          </p:nvPr>
        </p:nvSpPr>
        <p:spPr/>
        <p:txBody>
          <a:bodyPr/>
          <a:lstStyle/>
          <a:p>
            <a:endParaRPr lang="en-IN"/>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77148F2A-FBBD-4D58-90E3-081181B56B6F}" type="slidenum">
              <a:rPr lang="en-IN" smtClean="0"/>
              <a:t>‹#›</a:t>
            </a:fld>
            <a:endParaRPr lang="en-IN"/>
          </a:p>
        </p:txBody>
      </p:sp>
    </p:spTree>
    <p:extLst>
      <p:ext uri="{BB962C8B-B14F-4D97-AF65-F5344CB8AC3E}">
        <p14:creationId xmlns:p14="http://schemas.microsoft.com/office/powerpoint/2010/main" val="19092690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5C45A44-1C7B-453B-B1FA-6B94ED6636B5}" type="datetimeFigureOut">
              <a:rPr lang="en-IN" smtClean="0"/>
              <a:t>23-09-2021</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77148F2A-FBBD-4D58-90E3-081181B56B6F}" type="slidenum">
              <a:rPr lang="en-IN" smtClean="0"/>
              <a:t>‹#›</a:t>
            </a:fld>
            <a:endParaRPr lang="en-IN"/>
          </a:p>
        </p:txBody>
      </p:sp>
    </p:spTree>
    <p:extLst>
      <p:ext uri="{BB962C8B-B14F-4D97-AF65-F5344CB8AC3E}">
        <p14:creationId xmlns:p14="http://schemas.microsoft.com/office/powerpoint/2010/main" val="37414468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5C45A44-1C7B-453B-B1FA-6B94ED6636B5}" type="datetimeFigureOut">
              <a:rPr lang="en-IN" smtClean="0"/>
              <a:t>23-09-2021</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77148F2A-FBBD-4D58-90E3-081181B56B6F}" type="slidenum">
              <a:rPr lang="en-IN" smtClean="0"/>
              <a:t>‹#›</a:t>
            </a:fld>
            <a:endParaRPr lang="en-IN"/>
          </a:p>
        </p:txBody>
      </p:sp>
    </p:spTree>
    <p:extLst>
      <p:ext uri="{BB962C8B-B14F-4D97-AF65-F5344CB8AC3E}">
        <p14:creationId xmlns:p14="http://schemas.microsoft.com/office/powerpoint/2010/main" val="20855940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95C45A44-1C7B-453B-B1FA-6B94ED6636B5}" type="datetimeFigureOut">
              <a:rPr lang="en-IN" smtClean="0"/>
              <a:t>23-09-2021</a:t>
            </a:fld>
            <a:endParaRPr lang="en-IN"/>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77148F2A-FBBD-4D58-90E3-081181B56B6F}" type="slidenum">
              <a:rPr lang="en-IN" smtClean="0"/>
              <a:t>‹#›</a:t>
            </a:fld>
            <a:endParaRPr lang="en-IN"/>
          </a:p>
        </p:txBody>
      </p:sp>
    </p:spTree>
    <p:extLst>
      <p:ext uri="{BB962C8B-B14F-4D97-AF65-F5344CB8AC3E}">
        <p14:creationId xmlns:p14="http://schemas.microsoft.com/office/powerpoint/2010/main" val="4081103889"/>
      </p:ext>
    </p:extLst>
  </p:cSld>
  <p:clrMap bg1="lt1" tx1="dk1" bg2="lt2" tx2="dk2" accent1="accent1" accent2="accent2" accent3="accent3" accent4="accent4" accent5="accent5" accent6="accent6" hlink="hlink" folHlink="folHlink"/>
  <p:sldLayoutIdLst>
    <p:sldLayoutId id="2147483712" r:id="rId1"/>
    <p:sldLayoutId id="2147483713" r:id="rId2"/>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 id="2147483723" r:id="rId12"/>
    <p:sldLayoutId id="2147483724" r:id="rId13"/>
    <p:sldLayoutId id="2147483725" r:id="rId14"/>
    <p:sldLayoutId id="2147483726" r:id="rId15"/>
    <p:sldLayoutId id="2147483727"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EBCCD4-0CAE-47FC-A970-2E4A2F787690}"/>
              </a:ext>
            </a:extLst>
          </p:cNvPr>
          <p:cNvSpPr>
            <a:spLocks noGrp="1"/>
          </p:cNvSpPr>
          <p:nvPr>
            <p:ph type="ctrTitle"/>
          </p:nvPr>
        </p:nvSpPr>
        <p:spPr>
          <a:xfrm>
            <a:off x="2589213" y="850416"/>
            <a:ext cx="8915399" cy="1839806"/>
          </a:xfrm>
        </p:spPr>
        <p:txBody>
          <a:bodyPr>
            <a:normAutofit/>
          </a:bodyPr>
          <a:lstStyle/>
          <a:p>
            <a:pPr algn="ctr"/>
            <a:r>
              <a:rPr lang="en-IN" sz="4500" b="1" dirty="0">
                <a:solidFill>
                  <a:schemeClr val="accent1">
                    <a:lumMod val="75000"/>
                  </a:schemeClr>
                </a:solidFill>
                <a:latin typeface="Candara" panose="020E0502030303020204" pitchFamily="34" charset="0"/>
              </a:rPr>
              <a:t>E-RETAIL FACTORS FOR CUSTOMER ACTIVATION AND RETENTION</a:t>
            </a:r>
          </a:p>
        </p:txBody>
      </p:sp>
      <p:sp>
        <p:nvSpPr>
          <p:cNvPr id="3" name="Subtitle 2">
            <a:extLst>
              <a:ext uri="{FF2B5EF4-FFF2-40B4-BE49-F238E27FC236}">
                <a16:creationId xmlns:a16="http://schemas.microsoft.com/office/drawing/2014/main" id="{0F47DA52-9346-4404-9ABE-35FB04D890C7}"/>
              </a:ext>
            </a:extLst>
          </p:cNvPr>
          <p:cNvSpPr>
            <a:spLocks noGrp="1"/>
          </p:cNvSpPr>
          <p:nvPr>
            <p:ph type="subTitle" idx="1"/>
          </p:nvPr>
        </p:nvSpPr>
        <p:spPr>
          <a:xfrm>
            <a:off x="2589213" y="5474185"/>
            <a:ext cx="8915399" cy="838199"/>
          </a:xfrm>
        </p:spPr>
        <p:txBody>
          <a:bodyPr>
            <a:normAutofit lnSpcReduction="10000"/>
          </a:bodyPr>
          <a:lstStyle/>
          <a:p>
            <a:pPr algn="r"/>
            <a:endParaRPr lang="en-IN" sz="2200" dirty="0">
              <a:effectLst/>
              <a:latin typeface="Calibri" panose="020F0502020204030204" pitchFamily="34" charset="0"/>
              <a:ea typeface="Calibri" panose="020F0502020204030204" pitchFamily="34" charset="0"/>
              <a:cs typeface="Times New Roman" panose="02020603050405020304" pitchFamily="18" charset="0"/>
            </a:endParaRPr>
          </a:p>
          <a:p>
            <a:pPr algn="ctr"/>
            <a:r>
              <a:rPr lang="en-IN" sz="2200" b="1" dirty="0">
                <a:solidFill>
                  <a:schemeClr val="accent1">
                    <a:lumMod val="75000"/>
                  </a:schemeClr>
                </a:solidFill>
                <a:effectLst/>
                <a:latin typeface="Century" panose="02040604050505020304" pitchFamily="18" charset="0"/>
                <a:ea typeface="Calibri" panose="020F0502020204030204" pitchFamily="34" charset="0"/>
                <a:cs typeface="Times New Roman" panose="02020603050405020304" pitchFamily="18" charset="0"/>
              </a:rPr>
              <a:t>A case study from Indian e-commerce customers</a:t>
            </a:r>
            <a:endParaRPr lang="en-IN" sz="2200" b="1" dirty="0">
              <a:solidFill>
                <a:schemeClr val="accent1">
                  <a:lumMod val="75000"/>
                </a:schemeClr>
              </a:solidFill>
              <a:latin typeface="Century" panose="02040604050505020304" pitchFamily="18" charset="0"/>
            </a:endParaRPr>
          </a:p>
        </p:txBody>
      </p:sp>
      <p:sp>
        <p:nvSpPr>
          <p:cNvPr id="4" name="AutoShape 2" descr="See the source image">
            <a:extLst>
              <a:ext uri="{FF2B5EF4-FFF2-40B4-BE49-F238E27FC236}">
                <a16:creationId xmlns:a16="http://schemas.microsoft.com/office/drawing/2014/main" id="{6E1D25C6-023A-4F86-8D0D-D9A65D75E7DC}"/>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5" name="AutoShape 4" descr="See the source image">
            <a:extLst>
              <a:ext uri="{FF2B5EF4-FFF2-40B4-BE49-F238E27FC236}">
                <a16:creationId xmlns:a16="http://schemas.microsoft.com/office/drawing/2014/main" id="{BB870757-7599-434A-9298-F1DD548A28D9}"/>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6" name="AutoShape 6" descr="See the source image">
            <a:extLst>
              <a:ext uri="{FF2B5EF4-FFF2-40B4-BE49-F238E27FC236}">
                <a16:creationId xmlns:a16="http://schemas.microsoft.com/office/drawing/2014/main" id="{53D64E3C-6C0C-4916-9D20-3AD720AFD527}"/>
              </a:ext>
            </a:extLst>
          </p:cNvPr>
          <p:cNvSpPr>
            <a:spLocks noChangeAspect="1" noChangeArrowheads="1"/>
          </p:cNvSpPr>
          <p:nvPr/>
        </p:nvSpPr>
        <p:spPr bwMode="auto">
          <a:xfrm>
            <a:off x="6248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7" name="AutoShape 8">
            <a:extLst>
              <a:ext uri="{FF2B5EF4-FFF2-40B4-BE49-F238E27FC236}">
                <a16:creationId xmlns:a16="http://schemas.microsoft.com/office/drawing/2014/main" id="{356FE78A-6C6B-4250-B4C6-2904DADEC1B0}"/>
              </a:ext>
            </a:extLst>
          </p:cNvPr>
          <p:cNvSpPr>
            <a:spLocks noChangeAspect="1" noChangeArrowheads="1"/>
          </p:cNvSpPr>
          <p:nvPr/>
        </p:nvSpPr>
        <p:spPr bwMode="auto">
          <a:xfrm>
            <a:off x="6400800" y="3733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9" name="Picture 2" descr="See the source image">
            <a:extLst>
              <a:ext uri="{FF2B5EF4-FFF2-40B4-BE49-F238E27FC236}">
                <a16:creationId xmlns:a16="http://schemas.microsoft.com/office/drawing/2014/main" id="{DEDD18D1-994B-4114-884E-D4D12C1D78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89213" y="2802286"/>
            <a:ext cx="4665027" cy="2938113"/>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75809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75007-C2FA-46AA-AC86-685834E46508}"/>
              </a:ext>
            </a:extLst>
          </p:cNvPr>
          <p:cNvSpPr>
            <a:spLocks noGrp="1"/>
          </p:cNvSpPr>
          <p:nvPr>
            <p:ph type="title"/>
          </p:nvPr>
        </p:nvSpPr>
        <p:spPr>
          <a:xfrm>
            <a:off x="2592925" y="624110"/>
            <a:ext cx="8911687" cy="902849"/>
          </a:xfrm>
        </p:spPr>
        <p:txBody>
          <a:bodyPr/>
          <a:lstStyle/>
          <a:p>
            <a:r>
              <a:rPr lang="en-IN" b="1" dirty="0">
                <a:solidFill>
                  <a:srgbClr val="000000"/>
                </a:solidFill>
                <a:effectLst/>
                <a:latin typeface="Candara" panose="020E0502030303020204" pitchFamily="34" charset="0"/>
                <a:ea typeface="Calibri" panose="020F0502020204030204" pitchFamily="34" charset="0"/>
              </a:rPr>
              <a:t>Visualization through count plot</a:t>
            </a:r>
            <a:endParaRPr lang="en-IN" dirty="0"/>
          </a:p>
        </p:txBody>
      </p:sp>
      <p:sp>
        <p:nvSpPr>
          <p:cNvPr id="3" name="Content Placeholder 2">
            <a:extLst>
              <a:ext uri="{FF2B5EF4-FFF2-40B4-BE49-F238E27FC236}">
                <a16:creationId xmlns:a16="http://schemas.microsoft.com/office/drawing/2014/main" id="{6A58D507-42C4-41C0-B487-077E52523790}"/>
              </a:ext>
            </a:extLst>
          </p:cNvPr>
          <p:cNvSpPr>
            <a:spLocks noGrp="1"/>
          </p:cNvSpPr>
          <p:nvPr>
            <p:ph idx="1"/>
          </p:nvPr>
        </p:nvSpPr>
        <p:spPr>
          <a:xfrm>
            <a:off x="2589212" y="1526959"/>
            <a:ext cx="8915400" cy="5092676"/>
          </a:xfrm>
        </p:spPr>
        <p:txBody>
          <a:bodyPr/>
          <a:lstStyle/>
          <a:p>
            <a:r>
              <a:rPr lang="en-IN" sz="2000" dirty="0">
                <a:solidFill>
                  <a:srgbClr val="000000"/>
                </a:solidFill>
                <a:effectLst/>
                <a:latin typeface="Candara" panose="020E0502030303020204" pitchFamily="34" charset="0"/>
                <a:ea typeface="Calibri" panose="020F0502020204030204" pitchFamily="34" charset="0"/>
              </a:rPr>
              <a:t>First, I will plot only 20 columns out of 71. So, I can analyse it properly</a:t>
            </a:r>
          </a:p>
          <a:p>
            <a:endParaRPr lang="en-IN" dirty="0"/>
          </a:p>
        </p:txBody>
      </p:sp>
      <p:pic>
        <p:nvPicPr>
          <p:cNvPr id="4" name="Picture 3">
            <a:extLst>
              <a:ext uri="{FF2B5EF4-FFF2-40B4-BE49-F238E27FC236}">
                <a16:creationId xmlns:a16="http://schemas.microsoft.com/office/drawing/2014/main" id="{8F941DA6-5E9D-44FA-AFC7-B5C07C811A88}"/>
              </a:ext>
            </a:extLst>
          </p:cNvPr>
          <p:cNvPicPr/>
          <p:nvPr/>
        </p:nvPicPr>
        <p:blipFill rotWithShape="1">
          <a:blip r:embed="rId2"/>
          <a:srcRect l="15555" t="25966" r="45996" b="49892"/>
          <a:stretch/>
        </p:blipFill>
        <p:spPr bwMode="auto">
          <a:xfrm>
            <a:off x="2589212" y="1970843"/>
            <a:ext cx="4371992" cy="2317072"/>
          </a:xfrm>
          <a:prstGeom prst="rect">
            <a:avLst/>
          </a:prstGeom>
          <a:ln>
            <a:noFill/>
          </a:ln>
          <a:extLst>
            <a:ext uri="{53640926-AAD7-44D8-BBD7-CCE9431645EC}">
              <a14:shadowObscured xmlns:a14="http://schemas.microsoft.com/office/drawing/2010/main"/>
            </a:ext>
          </a:extLst>
        </p:spPr>
      </p:pic>
      <p:pic>
        <p:nvPicPr>
          <p:cNvPr id="5" name="Picture 4">
            <a:extLst>
              <a:ext uri="{FF2B5EF4-FFF2-40B4-BE49-F238E27FC236}">
                <a16:creationId xmlns:a16="http://schemas.microsoft.com/office/drawing/2014/main" id="{6A19910A-A8BA-4C7A-8AD7-6F7D0F0F5D13}"/>
              </a:ext>
            </a:extLst>
          </p:cNvPr>
          <p:cNvPicPr/>
          <p:nvPr/>
        </p:nvPicPr>
        <p:blipFill rotWithShape="1">
          <a:blip r:embed="rId3"/>
          <a:srcRect l="32972" t="25527" r="28872" b="4038"/>
          <a:stretch/>
        </p:blipFill>
        <p:spPr bwMode="auto">
          <a:xfrm>
            <a:off x="6715930" y="1956195"/>
            <a:ext cx="4788682" cy="466344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7147448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8545EA-CD42-42F5-87E9-B8017BF00E28}"/>
              </a:ext>
            </a:extLst>
          </p:cNvPr>
          <p:cNvSpPr>
            <a:spLocks noGrp="1"/>
          </p:cNvSpPr>
          <p:nvPr>
            <p:ph type="title"/>
          </p:nvPr>
        </p:nvSpPr>
        <p:spPr>
          <a:xfrm>
            <a:off x="2592925" y="624111"/>
            <a:ext cx="8911687" cy="831828"/>
          </a:xfrm>
        </p:spPr>
        <p:txBody>
          <a:bodyPr>
            <a:normAutofit/>
          </a:bodyPr>
          <a:lstStyle/>
          <a:p>
            <a:r>
              <a:rPr lang="en-IN" sz="3600" b="1" dirty="0">
                <a:solidFill>
                  <a:srgbClr val="000000"/>
                </a:solidFill>
                <a:effectLst/>
                <a:latin typeface="Candara" panose="020E0502030303020204" pitchFamily="34" charset="0"/>
                <a:ea typeface="Calibri" panose="020F0502020204030204" pitchFamily="34" charset="0"/>
              </a:rPr>
              <a:t>Uni variate analysis</a:t>
            </a:r>
            <a:endParaRPr lang="en-IN" sz="2400" b="1" dirty="0">
              <a:latin typeface="Candara" panose="020E0502030303020204" pitchFamily="34" charset="0"/>
            </a:endParaRPr>
          </a:p>
        </p:txBody>
      </p:sp>
      <p:sp>
        <p:nvSpPr>
          <p:cNvPr id="3" name="Content Placeholder 2">
            <a:extLst>
              <a:ext uri="{FF2B5EF4-FFF2-40B4-BE49-F238E27FC236}">
                <a16:creationId xmlns:a16="http://schemas.microsoft.com/office/drawing/2014/main" id="{740198A2-010A-451B-8724-65D669342E03}"/>
              </a:ext>
            </a:extLst>
          </p:cNvPr>
          <p:cNvSpPr>
            <a:spLocks noGrp="1"/>
          </p:cNvSpPr>
          <p:nvPr>
            <p:ph idx="1"/>
          </p:nvPr>
        </p:nvSpPr>
        <p:spPr>
          <a:xfrm>
            <a:off x="2589212" y="1455939"/>
            <a:ext cx="8915400" cy="4882717"/>
          </a:xfrm>
        </p:spPr>
        <p:txBody>
          <a:bodyPr>
            <a:normAutofit/>
          </a:bodyPr>
          <a:lstStyle/>
          <a:p>
            <a:r>
              <a:rPr lang="en-IN" sz="2000" dirty="0">
                <a:solidFill>
                  <a:srgbClr val="000000"/>
                </a:solidFill>
                <a:effectLst/>
                <a:latin typeface="Candara" panose="020E0502030303020204" pitchFamily="34" charset="0"/>
                <a:ea typeface="Calibri" panose="020F0502020204030204" pitchFamily="34" charset="0"/>
              </a:rPr>
              <a:t>It counts the classes and returns a quantity of their occurrences.</a:t>
            </a:r>
          </a:p>
          <a:p>
            <a:pPr marL="0" indent="0" algn="r">
              <a:buNone/>
            </a:pPr>
            <a:endParaRPr lang="en-IN" sz="2000" dirty="0">
              <a:latin typeface="Candara" panose="020E0502030303020204" pitchFamily="34" charset="0"/>
            </a:endParaRPr>
          </a:p>
          <a:p>
            <a:pPr algn="r">
              <a:spcBef>
                <a:spcPts val="70"/>
              </a:spcBef>
            </a:pPr>
            <a:r>
              <a:rPr lang="en-IN" sz="2000" dirty="0">
                <a:solidFill>
                  <a:srgbClr val="000000"/>
                </a:solidFill>
                <a:effectLst/>
                <a:latin typeface="Candara" panose="020E0502030303020204" pitchFamily="34" charset="0"/>
                <a:ea typeface="Times New Roman" panose="02020603050405020304" pitchFamily="18" charset="0"/>
                <a:cs typeface="Times New Roman" panose="02020603050405020304" pitchFamily="18" charset="0"/>
              </a:rPr>
              <a:t>Gender of respondent </a:t>
            </a:r>
            <a:r>
              <a:rPr lang="en-IN" sz="2000" dirty="0">
                <a:solidFill>
                  <a:srgbClr val="000000"/>
                </a:solidFill>
                <a:effectLst/>
                <a:latin typeface="Candara" panose="020E0502030303020204" pitchFamily="34" charset="0"/>
                <a:ea typeface="Times New Roman" panose="02020603050405020304" pitchFamily="18" charset="0"/>
                <a:cs typeface="Times New Roman" panose="02020603050405020304" pitchFamily="18" charset="0"/>
                <a:sym typeface="Wingdings" panose="05000000000000000000" pitchFamily="2" charset="2"/>
              </a:rPr>
              <a:t></a:t>
            </a:r>
            <a:endParaRPr lang="en-IN" sz="2000" dirty="0">
              <a:solidFill>
                <a:srgbClr val="000000"/>
              </a:solidFill>
              <a:effectLst/>
              <a:latin typeface="Candara" panose="020E0502030303020204" pitchFamily="34" charset="0"/>
              <a:ea typeface="Times New Roman" panose="02020603050405020304" pitchFamily="18" charset="0"/>
              <a:cs typeface="Times New Roman" panose="02020603050405020304" pitchFamily="18" charset="0"/>
            </a:endParaRPr>
          </a:p>
          <a:p>
            <a:pPr marL="0" indent="0" algn="r">
              <a:spcBef>
                <a:spcPts val="70"/>
              </a:spcBef>
              <a:buNone/>
            </a:pPr>
            <a:r>
              <a:rPr lang="en-IN" sz="2000" dirty="0">
                <a:solidFill>
                  <a:srgbClr val="000000"/>
                </a:solidFill>
                <a:effectLst/>
                <a:latin typeface="Candara" panose="020E0502030303020204" pitchFamily="34" charset="0"/>
                <a:ea typeface="Times New Roman" panose="02020603050405020304" pitchFamily="18" charset="0"/>
                <a:cs typeface="Times New Roman" panose="02020603050405020304" pitchFamily="18" charset="0"/>
              </a:rPr>
              <a:t>Females are more likely do the</a:t>
            </a:r>
          </a:p>
          <a:p>
            <a:pPr marL="0" indent="0" algn="r">
              <a:spcBef>
                <a:spcPts val="70"/>
              </a:spcBef>
              <a:buNone/>
            </a:pPr>
            <a:r>
              <a:rPr lang="en-IN" sz="2000" dirty="0">
                <a:solidFill>
                  <a:srgbClr val="000000"/>
                </a:solidFill>
                <a:effectLst/>
                <a:latin typeface="Candara" panose="020E0502030303020204" pitchFamily="34" charset="0"/>
                <a:ea typeface="Times New Roman" panose="02020603050405020304" pitchFamily="18" charset="0"/>
                <a:cs typeface="Times New Roman" panose="02020603050405020304" pitchFamily="18" charset="0"/>
              </a:rPr>
              <a:t>shopping as compare to males</a:t>
            </a:r>
          </a:p>
          <a:p>
            <a:pPr marL="0" indent="0" algn="r">
              <a:spcBef>
                <a:spcPts val="70"/>
              </a:spcBef>
              <a:buNone/>
            </a:pPr>
            <a:endParaRPr lang="en-IN" sz="2000" dirty="0">
              <a:solidFill>
                <a:srgbClr val="000000"/>
              </a:solidFill>
              <a:latin typeface="Candara" panose="020E0502030303020204" pitchFamily="34" charset="0"/>
              <a:ea typeface="Calibri" panose="020F0502020204030204" pitchFamily="34" charset="0"/>
              <a:cs typeface="Times New Roman" panose="02020603050405020304" pitchFamily="18" charset="0"/>
            </a:endParaRPr>
          </a:p>
          <a:p>
            <a:pPr marL="0" indent="0" algn="r">
              <a:spcBef>
                <a:spcPts val="70"/>
              </a:spcBef>
              <a:buNone/>
            </a:pPr>
            <a:endParaRPr lang="en-IN" sz="2000" dirty="0">
              <a:solidFill>
                <a:srgbClr val="000000"/>
              </a:solidFill>
              <a:effectLst/>
              <a:latin typeface="Candara" panose="020E0502030303020204" pitchFamily="34" charset="0"/>
              <a:ea typeface="Calibri" panose="020F0502020204030204" pitchFamily="34" charset="0"/>
              <a:cs typeface="Times New Roman" panose="02020603050405020304" pitchFamily="18" charset="0"/>
            </a:endParaRPr>
          </a:p>
          <a:p>
            <a:pPr marL="0" indent="0" algn="r">
              <a:spcBef>
                <a:spcPts val="70"/>
              </a:spcBef>
              <a:buNone/>
            </a:pPr>
            <a:endParaRPr lang="en-IN" sz="2000" dirty="0">
              <a:solidFill>
                <a:srgbClr val="000000"/>
              </a:solidFill>
              <a:latin typeface="Candara" panose="020E0502030303020204" pitchFamily="34" charset="0"/>
              <a:ea typeface="Calibri" panose="020F0502020204030204" pitchFamily="34" charset="0"/>
              <a:cs typeface="Times New Roman" panose="02020603050405020304" pitchFamily="18" charset="0"/>
            </a:endParaRPr>
          </a:p>
          <a:p>
            <a:pPr marL="0" indent="0" algn="r">
              <a:spcBef>
                <a:spcPts val="70"/>
              </a:spcBef>
              <a:buNone/>
            </a:pPr>
            <a:endParaRPr lang="en-IN" sz="2000" dirty="0">
              <a:solidFill>
                <a:srgbClr val="000000"/>
              </a:solidFill>
              <a:effectLst/>
              <a:latin typeface="Candara" panose="020E0502030303020204" pitchFamily="34" charset="0"/>
              <a:ea typeface="Calibri" panose="020F0502020204030204" pitchFamily="34" charset="0"/>
              <a:cs typeface="Times New Roman" panose="02020603050405020304" pitchFamily="18" charset="0"/>
            </a:endParaRPr>
          </a:p>
          <a:p>
            <a:pPr marL="0" indent="0">
              <a:buNone/>
            </a:pPr>
            <a:endParaRPr lang="en-IN" dirty="0"/>
          </a:p>
          <a:p>
            <a:pPr>
              <a:lnSpc>
                <a:spcPct val="110000"/>
              </a:lnSpc>
              <a:spcBef>
                <a:spcPts val="70"/>
              </a:spcBef>
            </a:pPr>
            <a:r>
              <a:rPr lang="en-IN" sz="2000" dirty="0">
                <a:solidFill>
                  <a:schemeClr val="tx1"/>
                </a:solidFill>
                <a:latin typeface="Candara" panose="020E0502030303020204" pitchFamily="34" charset="0"/>
              </a:rPr>
              <a:t>How old are you? </a:t>
            </a:r>
            <a:r>
              <a:rPr lang="en-IN" sz="2000" dirty="0">
                <a:solidFill>
                  <a:schemeClr val="tx1"/>
                </a:solidFill>
                <a:latin typeface="Candara" panose="020E0502030303020204" pitchFamily="34" charset="0"/>
                <a:sym typeface="Wingdings" panose="05000000000000000000" pitchFamily="2" charset="2"/>
              </a:rPr>
              <a:t></a:t>
            </a:r>
          </a:p>
          <a:p>
            <a:pPr marL="0" indent="0">
              <a:lnSpc>
                <a:spcPct val="110000"/>
              </a:lnSpc>
              <a:spcBef>
                <a:spcPts val="70"/>
              </a:spcBef>
              <a:buNone/>
            </a:pPr>
            <a:r>
              <a:rPr lang="en-IN" sz="2000" dirty="0">
                <a:solidFill>
                  <a:srgbClr val="000000"/>
                </a:solidFill>
                <a:effectLst/>
                <a:latin typeface="Candara" panose="020E0502030303020204" pitchFamily="34" charset="0"/>
                <a:ea typeface="Calibri" panose="020F0502020204030204" pitchFamily="34" charset="0"/>
              </a:rPr>
              <a:t>whose age are lies in between </a:t>
            </a:r>
          </a:p>
          <a:p>
            <a:pPr marL="0" indent="0">
              <a:lnSpc>
                <a:spcPct val="110000"/>
              </a:lnSpc>
              <a:spcBef>
                <a:spcPts val="50"/>
              </a:spcBef>
              <a:buNone/>
            </a:pPr>
            <a:r>
              <a:rPr lang="en-IN" sz="2000" dirty="0">
                <a:solidFill>
                  <a:srgbClr val="000000"/>
                </a:solidFill>
                <a:effectLst/>
                <a:latin typeface="Candara" panose="020E0502030303020204" pitchFamily="34" charset="0"/>
                <a:ea typeface="Calibri" panose="020F0502020204030204" pitchFamily="34" charset="0"/>
              </a:rPr>
              <a:t>21 to 4o years are usually do </a:t>
            </a:r>
          </a:p>
          <a:p>
            <a:pPr marL="0" indent="0">
              <a:lnSpc>
                <a:spcPct val="110000"/>
              </a:lnSpc>
              <a:spcBef>
                <a:spcPts val="50"/>
              </a:spcBef>
              <a:buNone/>
            </a:pPr>
            <a:r>
              <a:rPr lang="en-IN" sz="2000" dirty="0">
                <a:solidFill>
                  <a:srgbClr val="000000"/>
                </a:solidFill>
                <a:effectLst/>
                <a:latin typeface="Candara" panose="020E0502030303020204" pitchFamily="34" charset="0"/>
                <a:ea typeface="Calibri" panose="020F0502020204030204" pitchFamily="34" charset="0"/>
              </a:rPr>
              <a:t>the more shopping.</a:t>
            </a:r>
            <a:endParaRPr lang="en-IN" sz="2000" dirty="0">
              <a:solidFill>
                <a:schemeClr val="tx1"/>
              </a:solidFill>
              <a:latin typeface="Candara" panose="020E0502030303020204" pitchFamily="34" charset="0"/>
            </a:endParaRPr>
          </a:p>
        </p:txBody>
      </p:sp>
      <p:pic>
        <p:nvPicPr>
          <p:cNvPr id="4" name="Picture 3">
            <a:extLst>
              <a:ext uri="{FF2B5EF4-FFF2-40B4-BE49-F238E27FC236}">
                <a16:creationId xmlns:a16="http://schemas.microsoft.com/office/drawing/2014/main" id="{78BCF7DB-B0F7-4450-8744-DE791AA752EC}"/>
              </a:ext>
            </a:extLst>
          </p:cNvPr>
          <p:cNvPicPr/>
          <p:nvPr/>
        </p:nvPicPr>
        <p:blipFill rotWithShape="1">
          <a:blip r:embed="rId2"/>
          <a:srcRect l="26857" t="27891" r="49612" b="53024"/>
          <a:stretch/>
        </p:blipFill>
        <p:spPr bwMode="auto">
          <a:xfrm>
            <a:off x="2817812" y="1797556"/>
            <a:ext cx="4229100" cy="2525869"/>
          </a:xfrm>
          <a:prstGeom prst="rect">
            <a:avLst/>
          </a:prstGeom>
          <a:ln>
            <a:noFill/>
          </a:ln>
          <a:extLst>
            <a:ext uri="{53640926-AAD7-44D8-BBD7-CCE9431645EC}">
              <a14:shadowObscured xmlns:a14="http://schemas.microsoft.com/office/drawing/2010/main"/>
            </a:ext>
          </a:extLst>
        </p:spPr>
      </p:pic>
      <p:pic>
        <p:nvPicPr>
          <p:cNvPr id="5" name="Picture 4">
            <a:extLst>
              <a:ext uri="{FF2B5EF4-FFF2-40B4-BE49-F238E27FC236}">
                <a16:creationId xmlns:a16="http://schemas.microsoft.com/office/drawing/2014/main" id="{33AB98CC-6815-4467-B481-AEF02984E1DC}"/>
              </a:ext>
            </a:extLst>
          </p:cNvPr>
          <p:cNvPicPr/>
          <p:nvPr/>
        </p:nvPicPr>
        <p:blipFill rotWithShape="1">
          <a:blip r:embed="rId3"/>
          <a:srcRect l="52650" t="26579" r="28872" b="56748"/>
          <a:stretch/>
        </p:blipFill>
        <p:spPr bwMode="auto">
          <a:xfrm>
            <a:off x="7083107" y="4014555"/>
            <a:ext cx="4421505" cy="241287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9884800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0247ECC-EECD-4747-A3EB-9996910255DC}"/>
              </a:ext>
            </a:extLst>
          </p:cNvPr>
          <p:cNvSpPr>
            <a:spLocks noGrp="1"/>
          </p:cNvSpPr>
          <p:nvPr>
            <p:ph idx="1"/>
          </p:nvPr>
        </p:nvSpPr>
        <p:spPr>
          <a:xfrm>
            <a:off x="2589212" y="692458"/>
            <a:ext cx="8915400" cy="5218764"/>
          </a:xfrm>
        </p:spPr>
        <p:txBody>
          <a:bodyPr/>
          <a:lstStyle/>
          <a:p>
            <a:pPr>
              <a:spcBef>
                <a:spcPts val="50"/>
              </a:spcBef>
            </a:pPr>
            <a:endParaRPr lang="en-IN" dirty="0">
              <a:solidFill>
                <a:srgbClr val="000000"/>
              </a:solidFill>
              <a:latin typeface="Arial" panose="020B0604020202020204" pitchFamily="34" charset="0"/>
              <a:ea typeface="Calibri" panose="020F0502020204030204" pitchFamily="34" charset="0"/>
            </a:endParaRPr>
          </a:p>
          <a:p>
            <a:pPr>
              <a:spcBef>
                <a:spcPts val="50"/>
              </a:spcBef>
            </a:pPr>
            <a:r>
              <a:rPr lang="en-IN" sz="2000" dirty="0">
                <a:solidFill>
                  <a:srgbClr val="000000"/>
                </a:solidFill>
                <a:latin typeface="Candara" panose="020E0502030303020204" pitchFamily="34" charset="0"/>
                <a:ea typeface="Calibri" panose="020F0502020204030204" pitchFamily="34" charset="0"/>
              </a:rPr>
              <a:t>Preferred payment option </a:t>
            </a:r>
            <a:r>
              <a:rPr lang="en-IN" sz="2000" dirty="0">
                <a:solidFill>
                  <a:srgbClr val="000000"/>
                </a:solidFill>
                <a:latin typeface="Candara" panose="020E0502030303020204" pitchFamily="34" charset="0"/>
                <a:ea typeface="Calibri" panose="020F0502020204030204" pitchFamily="34" charset="0"/>
                <a:sym typeface="Wingdings" panose="05000000000000000000" pitchFamily="2" charset="2"/>
              </a:rPr>
              <a:t></a:t>
            </a:r>
            <a:endParaRPr lang="en-IN" sz="2000" dirty="0">
              <a:solidFill>
                <a:srgbClr val="000000"/>
              </a:solidFill>
              <a:effectLst/>
              <a:latin typeface="Candara" panose="020E0502030303020204" pitchFamily="34" charset="0"/>
              <a:ea typeface="Calibri" panose="020F0502020204030204" pitchFamily="34" charset="0"/>
            </a:endParaRPr>
          </a:p>
          <a:p>
            <a:pPr marL="0" indent="0">
              <a:spcBef>
                <a:spcPts val="50"/>
              </a:spcBef>
              <a:buNone/>
            </a:pPr>
            <a:r>
              <a:rPr lang="en-IN" sz="2000" dirty="0">
                <a:solidFill>
                  <a:srgbClr val="000000"/>
                </a:solidFill>
                <a:effectLst/>
                <a:latin typeface="Candara" panose="020E0502030303020204" pitchFamily="34" charset="0"/>
                <a:ea typeface="Calibri" panose="020F0502020204030204" pitchFamily="34" charset="0"/>
              </a:rPr>
              <a:t>Maximum customers are happy to do </a:t>
            </a:r>
          </a:p>
          <a:p>
            <a:pPr marL="0" indent="0">
              <a:spcBef>
                <a:spcPts val="50"/>
              </a:spcBef>
              <a:buNone/>
            </a:pPr>
            <a:r>
              <a:rPr lang="en-IN" sz="2000" dirty="0">
                <a:solidFill>
                  <a:srgbClr val="000000"/>
                </a:solidFill>
                <a:effectLst/>
                <a:latin typeface="Candara" panose="020E0502030303020204" pitchFamily="34" charset="0"/>
                <a:ea typeface="Calibri" panose="020F0502020204030204" pitchFamily="34" charset="0"/>
              </a:rPr>
              <a:t>payments through credit or debit cards</a:t>
            </a:r>
          </a:p>
          <a:p>
            <a:pPr marL="0" indent="0">
              <a:spcBef>
                <a:spcPts val="50"/>
              </a:spcBef>
              <a:buNone/>
            </a:pPr>
            <a:endParaRPr lang="en-IN" sz="2000" dirty="0">
              <a:solidFill>
                <a:srgbClr val="000000"/>
              </a:solidFill>
              <a:latin typeface="Candara" panose="020E0502030303020204" pitchFamily="34" charset="0"/>
            </a:endParaRPr>
          </a:p>
          <a:p>
            <a:pPr marL="0" indent="0">
              <a:spcBef>
                <a:spcPts val="50"/>
              </a:spcBef>
              <a:buNone/>
            </a:pPr>
            <a:endParaRPr lang="en-IN" sz="2000" dirty="0">
              <a:solidFill>
                <a:srgbClr val="000000"/>
              </a:solidFill>
              <a:latin typeface="Candara" panose="020E0502030303020204" pitchFamily="34" charset="0"/>
            </a:endParaRPr>
          </a:p>
          <a:p>
            <a:pPr marL="0" indent="0">
              <a:spcBef>
                <a:spcPts val="50"/>
              </a:spcBef>
              <a:buNone/>
            </a:pPr>
            <a:endParaRPr lang="en-IN" sz="2000" dirty="0">
              <a:solidFill>
                <a:srgbClr val="000000"/>
              </a:solidFill>
              <a:latin typeface="Candara" panose="020E0502030303020204" pitchFamily="34" charset="0"/>
            </a:endParaRPr>
          </a:p>
          <a:p>
            <a:pPr marL="0" indent="0">
              <a:spcBef>
                <a:spcPts val="50"/>
              </a:spcBef>
              <a:buNone/>
            </a:pPr>
            <a:endParaRPr lang="en-IN" sz="2000" dirty="0">
              <a:solidFill>
                <a:srgbClr val="000000"/>
              </a:solidFill>
              <a:latin typeface="Candara" panose="020E0502030303020204" pitchFamily="34" charset="0"/>
            </a:endParaRPr>
          </a:p>
          <a:p>
            <a:pPr marL="0" indent="0">
              <a:spcBef>
                <a:spcPts val="50"/>
              </a:spcBef>
              <a:buNone/>
            </a:pPr>
            <a:endParaRPr lang="en-IN" sz="2000" dirty="0">
              <a:solidFill>
                <a:srgbClr val="000000"/>
              </a:solidFill>
              <a:latin typeface="Candara" panose="020E0502030303020204" pitchFamily="34" charset="0"/>
            </a:endParaRPr>
          </a:p>
          <a:p>
            <a:pPr marL="0" indent="0">
              <a:spcBef>
                <a:spcPts val="50"/>
              </a:spcBef>
              <a:buNone/>
            </a:pPr>
            <a:endParaRPr lang="en-IN" sz="2000" dirty="0">
              <a:solidFill>
                <a:srgbClr val="000000"/>
              </a:solidFill>
              <a:latin typeface="Candara" panose="020E0502030303020204" pitchFamily="34" charset="0"/>
            </a:endParaRPr>
          </a:p>
          <a:p>
            <a:pPr marL="0" indent="0">
              <a:spcBef>
                <a:spcPts val="50"/>
              </a:spcBef>
              <a:buNone/>
            </a:pPr>
            <a:endParaRPr lang="en-IN" sz="2000" dirty="0">
              <a:solidFill>
                <a:srgbClr val="000000"/>
              </a:solidFill>
              <a:latin typeface="Candara" panose="020E0502030303020204" pitchFamily="34" charset="0"/>
            </a:endParaRPr>
          </a:p>
          <a:p>
            <a:pPr algn="r">
              <a:spcBef>
                <a:spcPts val="50"/>
              </a:spcBef>
            </a:pPr>
            <a:endParaRPr lang="en-IN" sz="2000" dirty="0">
              <a:solidFill>
                <a:srgbClr val="000000"/>
              </a:solidFill>
              <a:latin typeface="Candara" panose="020E0502030303020204" pitchFamily="34" charset="0"/>
            </a:endParaRPr>
          </a:p>
          <a:p>
            <a:pPr algn="r">
              <a:spcBef>
                <a:spcPts val="50"/>
              </a:spcBef>
            </a:pPr>
            <a:endParaRPr lang="en-IN" sz="2000" dirty="0">
              <a:solidFill>
                <a:srgbClr val="000000"/>
              </a:solidFill>
              <a:latin typeface="Candara" panose="020E0502030303020204" pitchFamily="34" charset="0"/>
            </a:endParaRPr>
          </a:p>
          <a:p>
            <a:pPr algn="r">
              <a:spcBef>
                <a:spcPts val="50"/>
              </a:spcBef>
            </a:pPr>
            <a:r>
              <a:rPr lang="en-IN" sz="2000" dirty="0">
                <a:solidFill>
                  <a:srgbClr val="000000"/>
                </a:solidFill>
                <a:latin typeface="Candara" panose="020E0502030303020204" pitchFamily="34" charset="0"/>
              </a:rPr>
              <a:t>Which city do you shop online from? --&gt;</a:t>
            </a:r>
          </a:p>
          <a:p>
            <a:pPr marL="0" indent="0" algn="r">
              <a:spcBef>
                <a:spcPts val="50"/>
              </a:spcBef>
              <a:buNone/>
            </a:pPr>
            <a:r>
              <a:rPr lang="en-IN" sz="2000" dirty="0">
                <a:solidFill>
                  <a:srgbClr val="000000"/>
                </a:solidFill>
                <a:effectLst/>
                <a:latin typeface="Candara" panose="020E0502030303020204" pitchFamily="34" charset="0"/>
                <a:ea typeface="Calibri" panose="020F0502020204030204" pitchFamily="34" charset="0"/>
              </a:rPr>
              <a:t>Delhi people are more likely to do more </a:t>
            </a:r>
          </a:p>
          <a:p>
            <a:pPr marL="0" indent="0" algn="r">
              <a:spcBef>
                <a:spcPts val="50"/>
              </a:spcBef>
              <a:buNone/>
            </a:pPr>
            <a:r>
              <a:rPr lang="en-IN" sz="2000" dirty="0">
                <a:solidFill>
                  <a:srgbClr val="000000"/>
                </a:solidFill>
                <a:effectLst/>
                <a:latin typeface="Candara" panose="020E0502030303020204" pitchFamily="34" charset="0"/>
                <a:ea typeface="Calibri" panose="020F0502020204030204" pitchFamily="34" charset="0"/>
              </a:rPr>
              <a:t>shopping as compare to other cities people.</a:t>
            </a:r>
            <a:endParaRPr lang="en-IN" sz="2000" dirty="0">
              <a:latin typeface="Candara" panose="020E0502030303020204" pitchFamily="34" charset="0"/>
            </a:endParaRPr>
          </a:p>
        </p:txBody>
      </p:sp>
      <p:pic>
        <p:nvPicPr>
          <p:cNvPr id="5" name="Picture 4">
            <a:extLst>
              <a:ext uri="{FF2B5EF4-FFF2-40B4-BE49-F238E27FC236}">
                <a16:creationId xmlns:a16="http://schemas.microsoft.com/office/drawing/2014/main" id="{46F5DC67-DBDC-4162-AF27-71A6CAEBD10D}"/>
              </a:ext>
            </a:extLst>
          </p:cNvPr>
          <p:cNvPicPr/>
          <p:nvPr/>
        </p:nvPicPr>
        <p:blipFill rotWithShape="1">
          <a:blip r:embed="rId2"/>
          <a:srcRect l="23757" t="31200" r="49878" b="47821"/>
          <a:stretch/>
        </p:blipFill>
        <p:spPr bwMode="auto">
          <a:xfrm>
            <a:off x="6818049" y="692458"/>
            <a:ext cx="4385569" cy="2405195"/>
          </a:xfrm>
          <a:prstGeom prst="rect">
            <a:avLst/>
          </a:prstGeom>
          <a:ln>
            <a:noFill/>
          </a:ln>
          <a:extLst>
            <a:ext uri="{53640926-AAD7-44D8-BBD7-CCE9431645EC}">
              <a14:shadowObscured xmlns:a14="http://schemas.microsoft.com/office/drawing/2010/main"/>
            </a:ext>
          </a:extLst>
        </p:spPr>
      </p:pic>
      <p:pic>
        <p:nvPicPr>
          <p:cNvPr id="6" name="Picture 5">
            <a:extLst>
              <a:ext uri="{FF2B5EF4-FFF2-40B4-BE49-F238E27FC236}">
                <a16:creationId xmlns:a16="http://schemas.microsoft.com/office/drawing/2014/main" id="{5F7E9F04-7F8D-474C-87FE-84CA744A9EC2}"/>
              </a:ext>
            </a:extLst>
          </p:cNvPr>
          <p:cNvPicPr/>
          <p:nvPr/>
        </p:nvPicPr>
        <p:blipFill rotWithShape="1">
          <a:blip r:embed="rId2"/>
          <a:srcRect l="14491" t="52554" r="65444" b="45465"/>
          <a:stretch/>
        </p:blipFill>
        <p:spPr bwMode="auto">
          <a:xfrm>
            <a:off x="7416869" y="3097653"/>
            <a:ext cx="3355759" cy="204187"/>
          </a:xfrm>
          <a:prstGeom prst="rect">
            <a:avLst/>
          </a:prstGeom>
          <a:ln>
            <a:noFill/>
          </a:ln>
          <a:extLst>
            <a:ext uri="{53640926-AAD7-44D8-BBD7-CCE9431645EC}">
              <a14:shadowObscured xmlns:a14="http://schemas.microsoft.com/office/drawing/2010/main"/>
            </a:ext>
          </a:extLst>
        </p:spPr>
      </p:pic>
      <p:pic>
        <p:nvPicPr>
          <p:cNvPr id="7" name="Picture 6">
            <a:extLst>
              <a:ext uri="{FF2B5EF4-FFF2-40B4-BE49-F238E27FC236}">
                <a16:creationId xmlns:a16="http://schemas.microsoft.com/office/drawing/2014/main" id="{CB3B04EF-8F94-4EC8-9D73-3E54A01B7988}"/>
              </a:ext>
            </a:extLst>
          </p:cNvPr>
          <p:cNvPicPr/>
          <p:nvPr/>
        </p:nvPicPr>
        <p:blipFill rotWithShape="1">
          <a:blip r:embed="rId3"/>
          <a:srcRect l="32972" t="42791" r="49058" b="40617"/>
          <a:stretch/>
        </p:blipFill>
        <p:spPr bwMode="auto">
          <a:xfrm>
            <a:off x="2595130" y="3617403"/>
            <a:ext cx="4095674" cy="2548139"/>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0669434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08C4331-C686-4F61-82F5-A4E61914B572}"/>
              </a:ext>
            </a:extLst>
          </p:cNvPr>
          <p:cNvSpPr>
            <a:spLocks noGrp="1"/>
          </p:cNvSpPr>
          <p:nvPr>
            <p:ph idx="1"/>
          </p:nvPr>
        </p:nvSpPr>
        <p:spPr>
          <a:xfrm>
            <a:off x="2414726" y="550415"/>
            <a:ext cx="9089886" cy="6081204"/>
          </a:xfrm>
        </p:spPr>
        <p:txBody>
          <a:bodyPr>
            <a:normAutofit lnSpcReduction="10000"/>
          </a:bodyPr>
          <a:lstStyle/>
          <a:p>
            <a:pPr>
              <a:spcBef>
                <a:spcPts val="50"/>
              </a:spcBef>
            </a:pPr>
            <a:r>
              <a:rPr lang="en-US" sz="2000" dirty="0">
                <a:solidFill>
                  <a:schemeClr val="tx1"/>
                </a:solidFill>
                <a:latin typeface="Candara" panose="020E0502030303020204" pitchFamily="34" charset="0"/>
              </a:rPr>
              <a:t>Since how long you are shopping online?</a:t>
            </a:r>
          </a:p>
          <a:p>
            <a:pPr marL="0" indent="0">
              <a:spcBef>
                <a:spcPts val="50"/>
              </a:spcBef>
              <a:buNone/>
            </a:pPr>
            <a:r>
              <a:rPr lang="en-US" sz="2000" dirty="0">
                <a:latin typeface="Candara" panose="020E0502030303020204" pitchFamily="34" charset="0"/>
                <a:sym typeface="Wingdings" panose="05000000000000000000" pitchFamily="2" charset="2"/>
              </a:rPr>
              <a:t> </a:t>
            </a:r>
            <a:r>
              <a:rPr lang="en-IN" sz="2000" dirty="0">
                <a:solidFill>
                  <a:srgbClr val="000000"/>
                </a:solidFill>
                <a:effectLst/>
                <a:latin typeface="Candara" panose="020E0502030303020204" pitchFamily="34" charset="0"/>
                <a:ea typeface="Calibri" panose="020F0502020204030204" pitchFamily="34" charset="0"/>
              </a:rPr>
              <a:t>More customers are doing shopping since</a:t>
            </a:r>
          </a:p>
          <a:p>
            <a:pPr marL="0" indent="0">
              <a:spcBef>
                <a:spcPts val="50"/>
              </a:spcBef>
              <a:buNone/>
            </a:pPr>
            <a:r>
              <a:rPr lang="en-IN" sz="2000" dirty="0">
                <a:solidFill>
                  <a:srgbClr val="000000"/>
                </a:solidFill>
                <a:effectLst/>
                <a:latin typeface="Candara" panose="020E0502030303020204" pitchFamily="34" charset="0"/>
                <a:ea typeface="Calibri" panose="020F0502020204030204" pitchFamily="34" charset="0"/>
              </a:rPr>
              <a:t> last 4 years with peak of 95</a:t>
            </a:r>
          </a:p>
          <a:p>
            <a:pPr marL="0" indent="0">
              <a:spcBef>
                <a:spcPts val="50"/>
              </a:spcBef>
              <a:buNone/>
            </a:pPr>
            <a:endParaRPr lang="en-IN" sz="2000" dirty="0">
              <a:solidFill>
                <a:srgbClr val="000000"/>
              </a:solidFill>
              <a:latin typeface="Candara" panose="020E0502030303020204" pitchFamily="34" charset="0"/>
            </a:endParaRPr>
          </a:p>
          <a:p>
            <a:pPr marL="0" indent="0">
              <a:spcBef>
                <a:spcPts val="50"/>
              </a:spcBef>
              <a:buNone/>
            </a:pPr>
            <a:endParaRPr lang="en-IN" sz="2000" dirty="0">
              <a:solidFill>
                <a:srgbClr val="000000"/>
              </a:solidFill>
              <a:latin typeface="Candara" panose="020E0502030303020204" pitchFamily="34" charset="0"/>
            </a:endParaRPr>
          </a:p>
          <a:p>
            <a:pPr marL="0" indent="0">
              <a:spcBef>
                <a:spcPts val="50"/>
              </a:spcBef>
              <a:buNone/>
            </a:pPr>
            <a:endParaRPr lang="en-IN" sz="2000" dirty="0">
              <a:solidFill>
                <a:srgbClr val="000000"/>
              </a:solidFill>
              <a:latin typeface="Candara" panose="020E0502030303020204" pitchFamily="34" charset="0"/>
            </a:endParaRPr>
          </a:p>
          <a:p>
            <a:pPr marL="0" indent="0">
              <a:spcBef>
                <a:spcPts val="50"/>
              </a:spcBef>
              <a:buNone/>
            </a:pPr>
            <a:endParaRPr lang="en-IN" sz="2000" dirty="0">
              <a:solidFill>
                <a:srgbClr val="000000"/>
              </a:solidFill>
              <a:latin typeface="Candara" panose="020E0502030303020204" pitchFamily="34" charset="0"/>
            </a:endParaRPr>
          </a:p>
          <a:p>
            <a:pPr marL="0" indent="0">
              <a:spcBef>
                <a:spcPts val="50"/>
              </a:spcBef>
              <a:buNone/>
            </a:pPr>
            <a:endParaRPr lang="en-IN" sz="2000" dirty="0">
              <a:solidFill>
                <a:srgbClr val="000000"/>
              </a:solidFill>
              <a:latin typeface="Candara" panose="020E0502030303020204" pitchFamily="34" charset="0"/>
            </a:endParaRPr>
          </a:p>
          <a:p>
            <a:pPr algn="r">
              <a:spcBef>
                <a:spcPts val="50"/>
              </a:spcBef>
            </a:pPr>
            <a:r>
              <a:rPr lang="en-IN" sz="2000" dirty="0">
                <a:solidFill>
                  <a:srgbClr val="000000"/>
                </a:solidFill>
                <a:effectLst/>
                <a:latin typeface="Candara" panose="020E0502030303020204" pitchFamily="34" charset="0"/>
                <a:ea typeface="Calibri" panose="020F0502020204030204" pitchFamily="34" charset="0"/>
              </a:rPr>
              <a:t>How do you access the internet while </a:t>
            </a:r>
          </a:p>
          <a:p>
            <a:pPr marL="0" indent="0" algn="r">
              <a:spcBef>
                <a:spcPts val="50"/>
              </a:spcBef>
              <a:buNone/>
            </a:pPr>
            <a:r>
              <a:rPr lang="en-IN" sz="2000" dirty="0">
                <a:solidFill>
                  <a:srgbClr val="000000"/>
                </a:solidFill>
                <a:effectLst/>
                <a:latin typeface="Candara" panose="020E0502030303020204" pitchFamily="34" charset="0"/>
                <a:ea typeface="Calibri" panose="020F0502020204030204" pitchFamily="34" charset="0"/>
              </a:rPr>
              <a:t>shopping on-line? </a:t>
            </a:r>
            <a:r>
              <a:rPr lang="en-IN" sz="2000" dirty="0">
                <a:solidFill>
                  <a:srgbClr val="000000"/>
                </a:solidFill>
                <a:effectLst/>
                <a:latin typeface="Candara" panose="020E0502030303020204" pitchFamily="34" charset="0"/>
                <a:ea typeface="Calibri" panose="020F0502020204030204" pitchFamily="34" charset="0"/>
                <a:sym typeface="Wingdings" panose="05000000000000000000" pitchFamily="2" charset="2"/>
              </a:rPr>
              <a:t></a:t>
            </a:r>
            <a:endParaRPr lang="en-IN" sz="2000" dirty="0">
              <a:solidFill>
                <a:srgbClr val="000000"/>
              </a:solidFill>
              <a:effectLst/>
              <a:latin typeface="Candara" panose="020E0502030303020204" pitchFamily="34" charset="0"/>
              <a:ea typeface="Calibri" panose="020F0502020204030204" pitchFamily="34" charset="0"/>
            </a:endParaRPr>
          </a:p>
          <a:p>
            <a:pPr marL="0" indent="0" algn="r">
              <a:spcBef>
                <a:spcPts val="50"/>
              </a:spcBef>
              <a:buNone/>
            </a:pPr>
            <a:r>
              <a:rPr lang="en-IN" sz="2000" dirty="0">
                <a:solidFill>
                  <a:srgbClr val="000000"/>
                </a:solidFill>
                <a:effectLst/>
                <a:latin typeface="Candara" panose="020E0502030303020204" pitchFamily="34" charset="0"/>
                <a:ea typeface="Calibri" panose="020F0502020204030204" pitchFamily="34" charset="0"/>
                <a:cs typeface="Times New Roman" panose="02020603050405020304" pitchFamily="18" charset="0"/>
              </a:rPr>
              <a:t>Mobile internet is priority of customers </a:t>
            </a:r>
          </a:p>
          <a:p>
            <a:pPr marL="0" indent="0" algn="r">
              <a:spcBef>
                <a:spcPts val="50"/>
              </a:spcBef>
              <a:buNone/>
            </a:pPr>
            <a:r>
              <a:rPr lang="en-IN" sz="2000" dirty="0">
                <a:solidFill>
                  <a:srgbClr val="000000"/>
                </a:solidFill>
                <a:effectLst/>
                <a:latin typeface="Candara" panose="020E0502030303020204" pitchFamily="34" charset="0"/>
                <a:ea typeface="Calibri" panose="020F0502020204030204" pitchFamily="34" charset="0"/>
                <a:cs typeface="Times New Roman" panose="02020603050405020304" pitchFamily="18" charset="0"/>
              </a:rPr>
              <a:t>while doing online shopping</a:t>
            </a:r>
          </a:p>
          <a:p>
            <a:pPr marL="0" indent="0" algn="r">
              <a:spcBef>
                <a:spcPts val="50"/>
              </a:spcBef>
              <a:buNone/>
            </a:pPr>
            <a:endParaRPr lang="en-IN" sz="2000" dirty="0">
              <a:solidFill>
                <a:srgbClr val="000000"/>
              </a:solidFill>
              <a:latin typeface="Candara" panose="020E0502030303020204" pitchFamily="34" charset="0"/>
              <a:ea typeface="Calibri" panose="020F0502020204030204" pitchFamily="34" charset="0"/>
              <a:cs typeface="Times New Roman" panose="02020603050405020304" pitchFamily="18" charset="0"/>
            </a:endParaRPr>
          </a:p>
          <a:p>
            <a:pPr marL="0" indent="0" algn="r">
              <a:spcBef>
                <a:spcPts val="50"/>
              </a:spcBef>
              <a:buNone/>
            </a:pPr>
            <a:endParaRPr lang="en-IN" sz="2000" dirty="0">
              <a:solidFill>
                <a:srgbClr val="000000"/>
              </a:solidFill>
              <a:latin typeface="Candara" panose="020E0502030303020204" pitchFamily="34" charset="0"/>
              <a:ea typeface="Calibri" panose="020F0502020204030204" pitchFamily="34" charset="0"/>
              <a:cs typeface="Times New Roman" panose="02020603050405020304" pitchFamily="18" charset="0"/>
            </a:endParaRPr>
          </a:p>
          <a:p>
            <a:pPr marL="0" indent="0" algn="r">
              <a:spcBef>
                <a:spcPts val="50"/>
              </a:spcBef>
              <a:buNone/>
            </a:pPr>
            <a:endParaRPr lang="en-IN" sz="2000" dirty="0">
              <a:solidFill>
                <a:srgbClr val="000000"/>
              </a:solidFill>
              <a:effectLst/>
              <a:latin typeface="Candara" panose="020E0502030303020204" pitchFamily="34" charset="0"/>
              <a:ea typeface="Calibri" panose="020F0502020204030204" pitchFamily="34" charset="0"/>
              <a:cs typeface="Times New Roman" panose="02020603050405020304" pitchFamily="18" charset="0"/>
            </a:endParaRPr>
          </a:p>
          <a:p>
            <a:pPr>
              <a:spcBef>
                <a:spcPts val="50"/>
              </a:spcBef>
            </a:pPr>
            <a:r>
              <a:rPr lang="en-IN" sz="2000" dirty="0">
                <a:solidFill>
                  <a:srgbClr val="000000"/>
                </a:solidFill>
                <a:effectLst/>
                <a:latin typeface="Candara" panose="020E0502030303020204" pitchFamily="34" charset="0"/>
                <a:ea typeface="Calibri" panose="020F0502020204030204" pitchFamily="34" charset="0"/>
                <a:cs typeface="Times New Roman" panose="02020603050405020304" pitchFamily="18" charset="0"/>
              </a:rPr>
              <a:t>Which device do you use to access </a:t>
            </a:r>
          </a:p>
          <a:p>
            <a:pPr marL="0" indent="0">
              <a:spcBef>
                <a:spcPts val="50"/>
              </a:spcBef>
              <a:buNone/>
            </a:pPr>
            <a:r>
              <a:rPr lang="en-IN" sz="2000" dirty="0">
                <a:solidFill>
                  <a:srgbClr val="000000"/>
                </a:solidFill>
                <a:effectLst/>
                <a:latin typeface="Candara" panose="020E0502030303020204" pitchFamily="34" charset="0"/>
                <a:ea typeface="Calibri" panose="020F0502020204030204" pitchFamily="34" charset="0"/>
                <a:cs typeface="Times New Roman" panose="02020603050405020304" pitchFamily="18" charset="0"/>
              </a:rPr>
              <a:t>the online shopping? </a:t>
            </a:r>
            <a:r>
              <a:rPr lang="en-IN" sz="2000" dirty="0">
                <a:solidFill>
                  <a:srgbClr val="000000"/>
                </a:solidFill>
                <a:effectLst/>
                <a:latin typeface="Candara" panose="020E0502030303020204" pitchFamily="34" charset="0"/>
                <a:ea typeface="Calibri" panose="020F0502020204030204" pitchFamily="34" charset="0"/>
                <a:cs typeface="Times New Roman" panose="02020603050405020304" pitchFamily="18" charset="0"/>
                <a:sym typeface="Wingdings" panose="05000000000000000000" pitchFamily="2" charset="2"/>
              </a:rPr>
              <a:t></a:t>
            </a:r>
          </a:p>
          <a:p>
            <a:pPr marL="0" indent="0">
              <a:spcBef>
                <a:spcPts val="50"/>
              </a:spcBef>
              <a:buNone/>
            </a:pPr>
            <a:r>
              <a:rPr lang="en-IN" sz="2000" dirty="0">
                <a:solidFill>
                  <a:srgbClr val="000000"/>
                </a:solidFill>
                <a:effectLst/>
                <a:latin typeface="Candara" panose="020E0502030303020204" pitchFamily="34" charset="0"/>
                <a:ea typeface="Calibri" panose="020F0502020204030204" pitchFamily="34" charset="0"/>
              </a:rPr>
              <a:t>Maximum people are likely to do shopping </a:t>
            </a:r>
          </a:p>
          <a:p>
            <a:pPr marL="0" indent="0">
              <a:spcBef>
                <a:spcPts val="50"/>
              </a:spcBef>
              <a:buNone/>
            </a:pPr>
            <a:r>
              <a:rPr lang="en-IN" sz="2000" dirty="0">
                <a:solidFill>
                  <a:srgbClr val="000000"/>
                </a:solidFill>
                <a:effectLst/>
                <a:latin typeface="Candara" panose="020E0502030303020204" pitchFamily="34" charset="0"/>
                <a:ea typeface="Calibri" panose="020F0502020204030204" pitchFamily="34" charset="0"/>
              </a:rPr>
              <a:t>through smartphones and tablet is in </a:t>
            </a:r>
          </a:p>
          <a:p>
            <a:pPr marL="0" indent="0">
              <a:spcBef>
                <a:spcPts val="50"/>
              </a:spcBef>
              <a:buNone/>
            </a:pPr>
            <a:r>
              <a:rPr lang="en-IN" sz="2000" dirty="0">
                <a:solidFill>
                  <a:srgbClr val="000000"/>
                </a:solidFill>
                <a:effectLst/>
                <a:latin typeface="Candara" panose="020E0502030303020204" pitchFamily="34" charset="0"/>
                <a:ea typeface="Calibri" panose="020F0502020204030204" pitchFamily="34" charset="0"/>
              </a:rPr>
              <a:t>least priority to do shopping.</a:t>
            </a:r>
            <a:endParaRPr lang="en-IN" sz="2000" dirty="0">
              <a:effectLst/>
              <a:latin typeface="Candara" panose="020E0502030303020204" pitchFamily="34" charset="0"/>
              <a:ea typeface="Calibri" panose="020F0502020204030204" pitchFamily="34" charset="0"/>
              <a:cs typeface="Times New Roman" panose="02020603050405020304" pitchFamily="18" charset="0"/>
            </a:endParaRPr>
          </a:p>
          <a:p>
            <a:pPr algn="r">
              <a:spcBef>
                <a:spcPts val="50"/>
              </a:spcBef>
            </a:pPr>
            <a:endParaRPr lang="en-IN" sz="2000" dirty="0">
              <a:latin typeface="Candara" panose="020E0502030303020204" pitchFamily="34" charset="0"/>
            </a:endParaRPr>
          </a:p>
        </p:txBody>
      </p:sp>
      <p:pic>
        <p:nvPicPr>
          <p:cNvPr id="4" name="Picture 3">
            <a:extLst>
              <a:ext uri="{FF2B5EF4-FFF2-40B4-BE49-F238E27FC236}">
                <a16:creationId xmlns:a16="http://schemas.microsoft.com/office/drawing/2014/main" id="{0BAE7B63-5208-4947-BED1-8B6FFC2469C3}"/>
              </a:ext>
            </a:extLst>
          </p:cNvPr>
          <p:cNvPicPr/>
          <p:nvPr/>
        </p:nvPicPr>
        <p:blipFill rotWithShape="1">
          <a:blip r:embed="rId2"/>
          <a:srcRect l="32972" t="58711" r="48534" b="25080"/>
          <a:stretch/>
        </p:blipFill>
        <p:spPr bwMode="auto">
          <a:xfrm>
            <a:off x="7315200" y="570783"/>
            <a:ext cx="4189412" cy="2080507"/>
          </a:xfrm>
          <a:prstGeom prst="rect">
            <a:avLst/>
          </a:prstGeom>
          <a:ln>
            <a:noFill/>
          </a:ln>
          <a:extLst>
            <a:ext uri="{53640926-AAD7-44D8-BBD7-CCE9431645EC}">
              <a14:shadowObscured xmlns:a14="http://schemas.microsoft.com/office/drawing/2010/main"/>
            </a:ext>
          </a:extLst>
        </p:spPr>
      </p:pic>
      <p:pic>
        <p:nvPicPr>
          <p:cNvPr id="5" name="Picture 4">
            <a:extLst>
              <a:ext uri="{FF2B5EF4-FFF2-40B4-BE49-F238E27FC236}">
                <a16:creationId xmlns:a16="http://schemas.microsoft.com/office/drawing/2014/main" id="{F87CE9B3-EFD8-4856-8612-596DDFCA944D}"/>
              </a:ext>
            </a:extLst>
          </p:cNvPr>
          <p:cNvPicPr/>
          <p:nvPr/>
        </p:nvPicPr>
        <p:blipFill rotWithShape="1">
          <a:blip r:embed="rId2"/>
          <a:srcRect l="32972" t="74824" r="48796" b="9159"/>
          <a:stretch/>
        </p:blipFill>
        <p:spPr bwMode="auto">
          <a:xfrm>
            <a:off x="2414726" y="2405331"/>
            <a:ext cx="4280441" cy="2080507"/>
          </a:xfrm>
          <a:prstGeom prst="rect">
            <a:avLst/>
          </a:prstGeom>
          <a:ln>
            <a:noFill/>
          </a:ln>
          <a:extLst>
            <a:ext uri="{53640926-AAD7-44D8-BBD7-CCE9431645EC}">
              <a14:shadowObscured xmlns:a14="http://schemas.microsoft.com/office/drawing/2010/main"/>
            </a:ext>
          </a:extLst>
        </p:spPr>
      </p:pic>
      <p:pic>
        <p:nvPicPr>
          <p:cNvPr id="6" name="Picture 5">
            <a:extLst>
              <a:ext uri="{FF2B5EF4-FFF2-40B4-BE49-F238E27FC236}">
                <a16:creationId xmlns:a16="http://schemas.microsoft.com/office/drawing/2014/main" id="{CAED0A47-8341-440C-A476-ED7F48185017}"/>
              </a:ext>
            </a:extLst>
          </p:cNvPr>
          <p:cNvPicPr/>
          <p:nvPr/>
        </p:nvPicPr>
        <p:blipFill rotWithShape="1">
          <a:blip r:embed="rId2"/>
          <a:srcRect l="52800" t="74753" r="28872" b="9109"/>
          <a:stretch/>
        </p:blipFill>
        <p:spPr bwMode="auto">
          <a:xfrm>
            <a:off x="7315200" y="4485838"/>
            <a:ext cx="4189412" cy="2080506"/>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4040486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0A11EF9-ECD2-416B-B4B8-4D787A2762C3}"/>
              </a:ext>
            </a:extLst>
          </p:cNvPr>
          <p:cNvSpPr>
            <a:spLocks noGrp="1"/>
          </p:cNvSpPr>
          <p:nvPr>
            <p:ph idx="1"/>
          </p:nvPr>
        </p:nvSpPr>
        <p:spPr>
          <a:xfrm>
            <a:off x="2589212" y="275207"/>
            <a:ext cx="8915400" cy="6214369"/>
          </a:xfrm>
        </p:spPr>
        <p:txBody>
          <a:bodyPr/>
          <a:lstStyle/>
          <a:p>
            <a:pPr>
              <a:spcBef>
                <a:spcPts val="50"/>
              </a:spcBef>
            </a:pPr>
            <a:r>
              <a:rPr lang="en-IN" sz="2000" dirty="0">
                <a:solidFill>
                  <a:srgbClr val="000000"/>
                </a:solidFill>
                <a:effectLst/>
                <a:latin typeface="Candara" panose="020E0502030303020204" pitchFamily="34" charset="0"/>
                <a:ea typeface="Calibri" panose="020F0502020204030204" pitchFamily="34" charset="0"/>
                <a:cs typeface="Times New Roman" panose="02020603050405020304" pitchFamily="18" charset="0"/>
              </a:rPr>
              <a:t>What browser do you run on your</a:t>
            </a:r>
          </a:p>
          <a:p>
            <a:pPr marL="0" indent="0">
              <a:spcBef>
                <a:spcPts val="50"/>
              </a:spcBef>
              <a:buNone/>
            </a:pPr>
            <a:r>
              <a:rPr lang="en-IN" sz="2000" dirty="0">
                <a:solidFill>
                  <a:srgbClr val="000000"/>
                </a:solidFill>
                <a:effectLst/>
                <a:latin typeface="Candara" panose="020E0502030303020204" pitchFamily="34" charset="0"/>
                <a:ea typeface="Calibri" panose="020F0502020204030204" pitchFamily="34" charset="0"/>
                <a:cs typeface="Times New Roman" panose="02020603050405020304" pitchFamily="18" charset="0"/>
              </a:rPr>
              <a:t> device to access the website? </a:t>
            </a:r>
            <a:r>
              <a:rPr lang="en-IN" sz="2000" dirty="0">
                <a:solidFill>
                  <a:srgbClr val="000000"/>
                </a:solidFill>
                <a:latin typeface="Candara" panose="020E0502030303020204" pitchFamily="34" charset="0"/>
                <a:ea typeface="Calibri" panose="020F0502020204030204" pitchFamily="34" charset="0"/>
                <a:cs typeface="Times New Roman" panose="02020603050405020304" pitchFamily="18" charset="0"/>
                <a:sym typeface="Wingdings" panose="05000000000000000000" pitchFamily="2" charset="2"/>
              </a:rPr>
              <a:t></a:t>
            </a:r>
          </a:p>
          <a:p>
            <a:pPr marL="0" indent="0">
              <a:spcBef>
                <a:spcPts val="50"/>
              </a:spcBef>
              <a:buNone/>
            </a:pPr>
            <a:r>
              <a:rPr lang="en-IN" sz="2000" dirty="0">
                <a:solidFill>
                  <a:srgbClr val="000000"/>
                </a:solidFill>
                <a:effectLst/>
                <a:latin typeface="Candara" panose="020E0502030303020204" pitchFamily="34" charset="0"/>
                <a:ea typeface="Calibri" panose="020F0502020204030204" pitchFamily="34" charset="0"/>
              </a:rPr>
              <a:t>Google chrome are more likely to </a:t>
            </a:r>
          </a:p>
          <a:p>
            <a:pPr marL="0" indent="0">
              <a:spcBef>
                <a:spcPts val="50"/>
              </a:spcBef>
              <a:buNone/>
            </a:pPr>
            <a:r>
              <a:rPr lang="en-IN" sz="2000" dirty="0">
                <a:solidFill>
                  <a:srgbClr val="000000"/>
                </a:solidFill>
                <a:effectLst/>
                <a:latin typeface="Candara" panose="020E0502030303020204" pitchFamily="34" charset="0"/>
                <a:ea typeface="Calibri" panose="020F0502020204030204" pitchFamily="34" charset="0"/>
              </a:rPr>
              <a:t>used by customer for online shopping</a:t>
            </a:r>
          </a:p>
          <a:p>
            <a:pPr marL="0" indent="0">
              <a:spcBef>
                <a:spcPts val="50"/>
              </a:spcBef>
              <a:buNone/>
            </a:pPr>
            <a:endParaRPr lang="en-IN" sz="2000" dirty="0">
              <a:solidFill>
                <a:srgbClr val="000000"/>
              </a:solidFill>
              <a:latin typeface="Candara" panose="020E0502030303020204" pitchFamily="34" charset="0"/>
              <a:ea typeface="Calibri" panose="020F0502020204030204" pitchFamily="34" charset="0"/>
            </a:endParaRPr>
          </a:p>
          <a:p>
            <a:pPr marL="0" indent="0">
              <a:spcBef>
                <a:spcPts val="50"/>
              </a:spcBef>
              <a:buNone/>
            </a:pPr>
            <a:endParaRPr lang="en-IN" sz="2000" dirty="0">
              <a:solidFill>
                <a:srgbClr val="000000"/>
              </a:solidFill>
              <a:effectLst/>
              <a:latin typeface="Candara" panose="020E0502030303020204" pitchFamily="34" charset="0"/>
              <a:ea typeface="Calibri" panose="020F0502020204030204" pitchFamily="34" charset="0"/>
            </a:endParaRPr>
          </a:p>
          <a:p>
            <a:pPr marL="0" indent="0">
              <a:spcBef>
                <a:spcPts val="50"/>
              </a:spcBef>
              <a:buNone/>
            </a:pPr>
            <a:endParaRPr lang="en-IN" sz="2000" dirty="0">
              <a:solidFill>
                <a:srgbClr val="000000"/>
              </a:solidFill>
              <a:latin typeface="Candara" panose="020E0502030303020204" pitchFamily="34" charset="0"/>
              <a:ea typeface="Calibri" panose="020F0502020204030204" pitchFamily="34" charset="0"/>
            </a:endParaRPr>
          </a:p>
          <a:p>
            <a:pPr marL="0" indent="0">
              <a:spcBef>
                <a:spcPts val="50"/>
              </a:spcBef>
              <a:buNone/>
            </a:pPr>
            <a:endParaRPr lang="en-IN" sz="2000" dirty="0">
              <a:solidFill>
                <a:srgbClr val="000000"/>
              </a:solidFill>
              <a:effectLst/>
              <a:latin typeface="Candara" panose="020E0502030303020204" pitchFamily="34" charset="0"/>
              <a:ea typeface="Calibri" panose="020F0502020204030204" pitchFamily="34" charset="0"/>
            </a:endParaRPr>
          </a:p>
          <a:p>
            <a:pPr marL="0" indent="0">
              <a:spcBef>
                <a:spcPts val="50"/>
              </a:spcBef>
              <a:buNone/>
            </a:pPr>
            <a:endParaRPr lang="en-IN" sz="2000" dirty="0">
              <a:solidFill>
                <a:srgbClr val="000000"/>
              </a:solidFill>
              <a:latin typeface="Candara" panose="020E0502030303020204" pitchFamily="34" charset="0"/>
              <a:ea typeface="Calibri" panose="020F0502020204030204" pitchFamily="34" charset="0"/>
            </a:endParaRPr>
          </a:p>
          <a:p>
            <a:pPr marL="0" indent="0">
              <a:spcBef>
                <a:spcPts val="50"/>
              </a:spcBef>
              <a:buNone/>
            </a:pPr>
            <a:endParaRPr lang="en-IN" sz="2000" dirty="0">
              <a:solidFill>
                <a:srgbClr val="000000"/>
              </a:solidFill>
              <a:effectLst/>
              <a:latin typeface="Candara" panose="020E0502030303020204" pitchFamily="34" charset="0"/>
              <a:ea typeface="Calibri" panose="020F0502020204030204" pitchFamily="34" charset="0"/>
            </a:endParaRPr>
          </a:p>
          <a:p>
            <a:pPr marL="0" indent="0">
              <a:spcBef>
                <a:spcPts val="50"/>
              </a:spcBef>
              <a:buNone/>
            </a:pPr>
            <a:endParaRPr lang="en-IN" sz="2000" dirty="0">
              <a:solidFill>
                <a:srgbClr val="000000"/>
              </a:solidFill>
              <a:latin typeface="Candara" panose="020E0502030303020204" pitchFamily="34" charset="0"/>
              <a:ea typeface="Calibri" panose="020F0502020204030204" pitchFamily="34" charset="0"/>
            </a:endParaRPr>
          </a:p>
          <a:p>
            <a:pPr marL="0" indent="0">
              <a:spcBef>
                <a:spcPts val="50"/>
              </a:spcBef>
              <a:buNone/>
            </a:pPr>
            <a:endParaRPr lang="en-IN" sz="2000" dirty="0">
              <a:solidFill>
                <a:srgbClr val="000000"/>
              </a:solidFill>
              <a:effectLst/>
              <a:latin typeface="Candara" panose="020E0502030303020204" pitchFamily="34" charset="0"/>
              <a:ea typeface="Calibri" panose="020F0502020204030204" pitchFamily="34" charset="0"/>
            </a:endParaRPr>
          </a:p>
          <a:p>
            <a:pPr algn="r">
              <a:spcBef>
                <a:spcPts val="50"/>
              </a:spcBef>
            </a:pPr>
            <a:r>
              <a:rPr lang="en-IN" sz="2000" dirty="0">
                <a:solidFill>
                  <a:srgbClr val="000000"/>
                </a:solidFill>
                <a:effectLst/>
                <a:latin typeface="Candara" panose="020E0502030303020204" pitchFamily="34" charset="0"/>
                <a:ea typeface="Calibri" panose="020F0502020204030204" pitchFamily="34" charset="0"/>
              </a:rPr>
              <a:t>Majority of customers are </a:t>
            </a:r>
          </a:p>
          <a:p>
            <a:pPr marL="0" indent="0" algn="r">
              <a:spcBef>
                <a:spcPts val="50"/>
              </a:spcBef>
              <a:buNone/>
            </a:pPr>
            <a:r>
              <a:rPr lang="en-IN" sz="2000" dirty="0">
                <a:solidFill>
                  <a:srgbClr val="000000"/>
                </a:solidFill>
                <a:effectLst/>
                <a:latin typeface="Candara" panose="020E0502030303020204" pitchFamily="34" charset="0"/>
                <a:ea typeface="Calibri" panose="020F0502020204030204" pitchFamily="34" charset="0"/>
              </a:rPr>
              <a:t>agree/ strongly agreed </a:t>
            </a:r>
          </a:p>
          <a:p>
            <a:pPr marL="0" indent="0" algn="r">
              <a:spcBef>
                <a:spcPts val="50"/>
              </a:spcBef>
              <a:buNone/>
            </a:pPr>
            <a:r>
              <a:rPr lang="en-IN" sz="2000" dirty="0">
                <a:solidFill>
                  <a:srgbClr val="000000"/>
                </a:solidFill>
                <a:effectLst/>
                <a:latin typeface="Candara" panose="020E0502030303020204" pitchFamily="34" charset="0"/>
                <a:ea typeface="Calibri" panose="020F0502020204030204" pitchFamily="34" charset="0"/>
              </a:rPr>
              <a:t>for website content and </a:t>
            </a:r>
          </a:p>
          <a:p>
            <a:pPr marL="0" indent="0" algn="r">
              <a:spcBef>
                <a:spcPts val="50"/>
              </a:spcBef>
              <a:buNone/>
            </a:pPr>
            <a:r>
              <a:rPr lang="en-IN" sz="2000" dirty="0">
                <a:solidFill>
                  <a:srgbClr val="000000"/>
                </a:solidFill>
                <a:effectLst/>
                <a:latin typeface="Candara" panose="020E0502030303020204" pitchFamily="34" charset="0"/>
                <a:ea typeface="Calibri" panose="020F0502020204030204" pitchFamily="34" charset="0"/>
              </a:rPr>
              <a:t>highlight of similar products. </a:t>
            </a:r>
            <a:endParaRPr lang="en-IN" sz="2000" dirty="0">
              <a:effectLst/>
              <a:latin typeface="Candara" panose="020E0502030303020204" pitchFamily="34" charset="0"/>
              <a:ea typeface="Calibri" panose="020F0502020204030204" pitchFamily="34" charset="0"/>
              <a:cs typeface="Times New Roman" panose="02020603050405020304" pitchFamily="18" charset="0"/>
            </a:endParaRPr>
          </a:p>
          <a:p>
            <a:endParaRPr lang="en-IN" sz="2000" dirty="0">
              <a:latin typeface="Candara" panose="020E0502030303020204" pitchFamily="34" charset="0"/>
            </a:endParaRPr>
          </a:p>
          <a:p>
            <a:endParaRPr lang="en-IN" dirty="0"/>
          </a:p>
        </p:txBody>
      </p:sp>
      <p:pic>
        <p:nvPicPr>
          <p:cNvPr id="4" name="Picture 3">
            <a:extLst>
              <a:ext uri="{FF2B5EF4-FFF2-40B4-BE49-F238E27FC236}">
                <a16:creationId xmlns:a16="http://schemas.microsoft.com/office/drawing/2014/main" id="{3FA89687-4AA7-4BB2-A559-A3BF18735586}"/>
              </a:ext>
            </a:extLst>
          </p:cNvPr>
          <p:cNvPicPr/>
          <p:nvPr/>
        </p:nvPicPr>
        <p:blipFill rotWithShape="1">
          <a:blip r:embed="rId2"/>
          <a:srcRect l="32943" t="21879" r="48509" b="62021"/>
          <a:stretch/>
        </p:blipFill>
        <p:spPr bwMode="auto">
          <a:xfrm>
            <a:off x="6720396" y="275207"/>
            <a:ext cx="4643021" cy="2281561"/>
          </a:xfrm>
          <a:prstGeom prst="rect">
            <a:avLst/>
          </a:prstGeom>
          <a:ln>
            <a:noFill/>
          </a:ln>
          <a:extLst>
            <a:ext uri="{53640926-AAD7-44D8-BBD7-CCE9431645EC}">
              <a14:shadowObscured xmlns:a14="http://schemas.microsoft.com/office/drawing/2010/main"/>
            </a:ext>
          </a:extLst>
        </p:spPr>
      </p:pic>
      <p:pic>
        <p:nvPicPr>
          <p:cNvPr id="5" name="Picture 4">
            <a:extLst>
              <a:ext uri="{FF2B5EF4-FFF2-40B4-BE49-F238E27FC236}">
                <a16:creationId xmlns:a16="http://schemas.microsoft.com/office/drawing/2014/main" id="{66D63AB6-31C6-44F0-BF99-7F540F904915}"/>
              </a:ext>
            </a:extLst>
          </p:cNvPr>
          <p:cNvPicPr/>
          <p:nvPr/>
        </p:nvPicPr>
        <p:blipFill rotWithShape="1">
          <a:blip r:embed="rId3"/>
          <a:srcRect l="24549" t="56297" r="29021" b="3937"/>
          <a:stretch/>
        </p:blipFill>
        <p:spPr bwMode="auto">
          <a:xfrm>
            <a:off x="2589212" y="2752079"/>
            <a:ext cx="5746920" cy="3737498"/>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1786363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4A59D87-35AB-4704-A60D-8736DAD147D3}"/>
              </a:ext>
            </a:extLst>
          </p:cNvPr>
          <p:cNvSpPr>
            <a:spLocks noGrp="1"/>
          </p:cNvSpPr>
          <p:nvPr>
            <p:ph idx="1"/>
          </p:nvPr>
        </p:nvSpPr>
        <p:spPr>
          <a:xfrm>
            <a:off x="2589212" y="630315"/>
            <a:ext cx="8915400" cy="5280907"/>
          </a:xfrm>
        </p:spPr>
        <p:txBody>
          <a:bodyPr>
            <a:normAutofit/>
          </a:bodyPr>
          <a:lstStyle/>
          <a:p>
            <a:r>
              <a:rPr lang="en-US" sz="2000" dirty="0">
                <a:latin typeface="Candara" panose="020E0502030303020204" pitchFamily="34" charset="0"/>
              </a:rPr>
              <a:t>Very less customers are </a:t>
            </a:r>
            <a:r>
              <a:rPr lang="en-US" sz="2000" dirty="0">
                <a:solidFill>
                  <a:srgbClr val="000000"/>
                </a:solidFill>
                <a:effectLst/>
                <a:latin typeface="Candara" panose="020E0502030303020204" pitchFamily="34" charset="0"/>
                <a:ea typeface="Calibri" panose="020F0502020204030204" pitchFamily="34" charset="0"/>
              </a:rPr>
              <a:t>disagreeing</a:t>
            </a:r>
            <a:r>
              <a:rPr lang="en-US" sz="2000" dirty="0">
                <a:latin typeface="Candara" panose="020E0502030303020204" pitchFamily="34" charset="0"/>
              </a:rPr>
              <a:t> with the valuable content regarding effective online shopping and rest are either strongly agree or agree for that.</a:t>
            </a:r>
          </a:p>
          <a:p>
            <a:endParaRPr lang="en-IN" sz="2000" dirty="0">
              <a:latin typeface="Candara" panose="020E0502030303020204" pitchFamily="34" charset="0"/>
            </a:endParaRPr>
          </a:p>
        </p:txBody>
      </p:sp>
      <p:pic>
        <p:nvPicPr>
          <p:cNvPr id="5" name="Picture 4">
            <a:extLst>
              <a:ext uri="{FF2B5EF4-FFF2-40B4-BE49-F238E27FC236}">
                <a16:creationId xmlns:a16="http://schemas.microsoft.com/office/drawing/2014/main" id="{553EDB6C-6528-4766-B3A3-0D9A09A4A5C5}"/>
              </a:ext>
            </a:extLst>
          </p:cNvPr>
          <p:cNvPicPr>
            <a:picLocks noChangeAspect="1"/>
          </p:cNvPicPr>
          <p:nvPr/>
        </p:nvPicPr>
        <p:blipFill rotWithShape="1">
          <a:blip r:embed="rId2"/>
          <a:srcRect l="27961" t="21877" r="22379" b="4595"/>
          <a:stretch/>
        </p:blipFill>
        <p:spPr>
          <a:xfrm>
            <a:off x="2681056" y="1367162"/>
            <a:ext cx="8549196" cy="5175682"/>
          </a:xfrm>
          <a:prstGeom prst="rect">
            <a:avLst/>
          </a:prstGeom>
        </p:spPr>
      </p:pic>
    </p:spTree>
    <p:extLst>
      <p:ext uri="{BB962C8B-B14F-4D97-AF65-F5344CB8AC3E}">
        <p14:creationId xmlns:p14="http://schemas.microsoft.com/office/powerpoint/2010/main" val="12580115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5E2A6EC-E215-4792-9A6F-C700EBF539EE}"/>
              </a:ext>
            </a:extLst>
          </p:cNvPr>
          <p:cNvSpPr>
            <a:spLocks noGrp="1"/>
          </p:cNvSpPr>
          <p:nvPr>
            <p:ph idx="1"/>
          </p:nvPr>
        </p:nvSpPr>
        <p:spPr>
          <a:xfrm>
            <a:off x="2589212" y="435006"/>
            <a:ext cx="8915400" cy="5476216"/>
          </a:xfrm>
        </p:spPr>
        <p:txBody>
          <a:bodyPr>
            <a:normAutofit/>
          </a:bodyPr>
          <a:lstStyle/>
          <a:p>
            <a:r>
              <a:rPr lang="en-US" sz="2000" dirty="0">
                <a:latin typeface="Candara" panose="020E0502030303020204" pitchFamily="34" charset="0"/>
              </a:rPr>
              <a:t>Speedy order delivery </a:t>
            </a:r>
            <a:r>
              <a:rPr lang="en-US" sz="2000" dirty="0">
                <a:latin typeface="Candara" panose="020E0502030303020204" pitchFamily="34" charset="0"/>
                <a:sym typeface="Wingdings" panose="05000000000000000000" pitchFamily="2" charset="2"/>
              </a:rPr>
              <a:t></a:t>
            </a:r>
          </a:p>
          <a:p>
            <a:pPr marL="0" indent="0">
              <a:spcBef>
                <a:spcPts val="50"/>
              </a:spcBef>
              <a:buNone/>
            </a:pPr>
            <a:r>
              <a:rPr lang="en-IN" sz="2000" dirty="0">
                <a:solidFill>
                  <a:srgbClr val="000000"/>
                </a:solidFill>
                <a:effectLst/>
                <a:latin typeface="Candara" panose="020E0502030303020204" pitchFamily="34" charset="0"/>
                <a:ea typeface="Calibri" panose="020F0502020204030204" pitchFamily="34" charset="0"/>
              </a:rPr>
              <a:t>diagram amazon.in is proving </a:t>
            </a:r>
          </a:p>
          <a:p>
            <a:pPr marL="0" indent="0">
              <a:spcBef>
                <a:spcPts val="50"/>
              </a:spcBef>
              <a:buNone/>
            </a:pPr>
            <a:r>
              <a:rPr lang="en-IN" sz="2000" dirty="0">
                <a:solidFill>
                  <a:srgbClr val="000000"/>
                </a:solidFill>
                <a:effectLst/>
                <a:latin typeface="Candara" panose="020E0502030303020204" pitchFamily="34" charset="0"/>
                <a:ea typeface="Calibri" panose="020F0502020204030204" pitchFamily="34" charset="0"/>
              </a:rPr>
              <a:t>fastest delivery compare to other</a:t>
            </a:r>
            <a:endParaRPr lang="en-IN" sz="2000" dirty="0">
              <a:latin typeface="Candara" panose="020E0502030303020204" pitchFamily="34" charset="0"/>
            </a:endParaRPr>
          </a:p>
        </p:txBody>
      </p:sp>
      <p:pic>
        <p:nvPicPr>
          <p:cNvPr id="4" name="Picture 3">
            <a:extLst>
              <a:ext uri="{FF2B5EF4-FFF2-40B4-BE49-F238E27FC236}">
                <a16:creationId xmlns:a16="http://schemas.microsoft.com/office/drawing/2014/main" id="{EDF8CDF0-5B58-493D-A7CB-B4FF1002C03D}"/>
              </a:ext>
            </a:extLst>
          </p:cNvPr>
          <p:cNvPicPr/>
          <p:nvPr/>
        </p:nvPicPr>
        <p:blipFill rotWithShape="1">
          <a:blip r:embed="rId2"/>
          <a:srcRect l="52466" t="51974" r="20204" b="27085"/>
          <a:stretch/>
        </p:blipFill>
        <p:spPr bwMode="auto">
          <a:xfrm>
            <a:off x="7341833" y="435005"/>
            <a:ext cx="4162779" cy="1908699"/>
          </a:xfrm>
          <a:prstGeom prst="rect">
            <a:avLst/>
          </a:prstGeom>
          <a:ln>
            <a:noFill/>
          </a:ln>
          <a:extLst>
            <a:ext uri="{53640926-AAD7-44D8-BBD7-CCE9431645EC}">
              <a14:shadowObscured xmlns:a14="http://schemas.microsoft.com/office/drawing/2010/main"/>
            </a:ext>
          </a:extLst>
        </p:spPr>
      </p:pic>
      <p:pic>
        <p:nvPicPr>
          <p:cNvPr id="5" name="Picture 4">
            <a:extLst>
              <a:ext uri="{FF2B5EF4-FFF2-40B4-BE49-F238E27FC236}">
                <a16:creationId xmlns:a16="http://schemas.microsoft.com/office/drawing/2014/main" id="{89F7257B-EABB-4A4B-B356-0ED5B80C71AA}"/>
              </a:ext>
            </a:extLst>
          </p:cNvPr>
          <p:cNvPicPr/>
          <p:nvPr/>
        </p:nvPicPr>
        <p:blipFill rotWithShape="1">
          <a:blip r:embed="rId3"/>
          <a:srcRect l="23816" t="25355" r="20820" b="12032"/>
          <a:stretch/>
        </p:blipFill>
        <p:spPr bwMode="auto">
          <a:xfrm>
            <a:off x="2589212" y="2554996"/>
            <a:ext cx="7167347" cy="4192033"/>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2794632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C45F3EE-F174-4CD7-812A-01D1E258E373}"/>
              </a:ext>
            </a:extLst>
          </p:cNvPr>
          <p:cNvSpPr>
            <a:spLocks noGrp="1"/>
          </p:cNvSpPr>
          <p:nvPr>
            <p:ph idx="1"/>
          </p:nvPr>
        </p:nvSpPr>
        <p:spPr>
          <a:xfrm>
            <a:off x="2589212" y="958788"/>
            <a:ext cx="8915400" cy="4952434"/>
          </a:xfrm>
        </p:spPr>
        <p:txBody>
          <a:bodyPr/>
          <a:lstStyle/>
          <a:p>
            <a:pPr algn="l"/>
            <a:r>
              <a:rPr lang="en-US" sz="2000" i="0" dirty="0">
                <a:solidFill>
                  <a:srgbClr val="000000"/>
                </a:solidFill>
                <a:effectLst/>
                <a:latin typeface="Candara" panose="020E0502030303020204" pitchFamily="34" charset="0"/>
              </a:rPr>
              <a:t>Amazon.in is having more privacy as compare to other web sites</a:t>
            </a:r>
          </a:p>
          <a:p>
            <a:pPr algn="l"/>
            <a:r>
              <a:rPr lang="en-US" sz="2000" i="0" dirty="0">
                <a:solidFill>
                  <a:srgbClr val="000000"/>
                </a:solidFill>
                <a:effectLst/>
                <a:latin typeface="Candara" panose="020E0502030303020204" pitchFamily="34" charset="0"/>
              </a:rPr>
              <a:t>Amazon.in is having very secure financial services as compare to other websites</a:t>
            </a:r>
          </a:p>
          <a:p>
            <a:pPr algn="l"/>
            <a:r>
              <a:rPr lang="en-US" sz="2000" i="0" dirty="0">
                <a:solidFill>
                  <a:srgbClr val="000000"/>
                </a:solidFill>
                <a:effectLst/>
                <a:latin typeface="Candara" panose="020E0502030303020204" pitchFamily="34" charset="0"/>
              </a:rPr>
              <a:t>Amazon.in is taking too much to time to log in as compare to other websites</a:t>
            </a:r>
          </a:p>
          <a:p>
            <a:pPr algn="l"/>
            <a:r>
              <a:rPr lang="en-US" sz="2000" i="0" dirty="0">
                <a:solidFill>
                  <a:srgbClr val="000000"/>
                </a:solidFill>
                <a:effectLst/>
                <a:latin typeface="Candara" panose="020E0502030303020204" pitchFamily="34" charset="0"/>
              </a:rPr>
              <a:t>Myntra.com is declare very late price compare to other</a:t>
            </a:r>
          </a:p>
          <a:p>
            <a:pPr algn="l"/>
            <a:r>
              <a:rPr lang="en-US" sz="2000" i="0" dirty="0">
                <a:solidFill>
                  <a:srgbClr val="000000"/>
                </a:solidFill>
                <a:effectLst/>
                <a:latin typeface="Candara" panose="020E0502030303020204" pitchFamily="34" charset="0"/>
              </a:rPr>
              <a:t>majority of customers are facing loading of pages in websites and that websites are </a:t>
            </a:r>
            <a:r>
              <a:rPr lang="en-US" sz="2000" i="0" dirty="0" err="1">
                <a:solidFill>
                  <a:srgbClr val="000000"/>
                </a:solidFill>
                <a:effectLst/>
                <a:latin typeface="Candara" panose="020E0502030303020204" pitchFamily="34" charset="0"/>
              </a:rPr>
              <a:t>myntra</a:t>
            </a:r>
            <a:r>
              <a:rPr lang="en-US" sz="2000" i="0" dirty="0">
                <a:solidFill>
                  <a:srgbClr val="000000"/>
                </a:solidFill>
                <a:effectLst/>
                <a:latin typeface="Candara" panose="020E0502030303020204" pitchFamily="34" charset="0"/>
              </a:rPr>
              <a:t> and amazon with peak of myntra.com</a:t>
            </a:r>
          </a:p>
          <a:p>
            <a:pPr algn="l"/>
            <a:r>
              <a:rPr lang="en-US" sz="2000" i="0" dirty="0">
                <a:solidFill>
                  <a:srgbClr val="000000"/>
                </a:solidFill>
                <a:effectLst/>
                <a:latin typeface="Candara" panose="020E0502030303020204" pitchFamily="34" charset="0"/>
              </a:rPr>
              <a:t>Limited mode of payment on most products are having in snapdeal.com</a:t>
            </a:r>
          </a:p>
          <a:p>
            <a:pPr algn="l"/>
            <a:r>
              <a:rPr lang="en-US" sz="2000" i="0" dirty="0">
                <a:solidFill>
                  <a:srgbClr val="000000"/>
                </a:solidFill>
                <a:effectLst/>
                <a:latin typeface="Candara" panose="020E0502030303020204" pitchFamily="34" charset="0"/>
              </a:rPr>
              <a:t>We can see paytm.com and snapdeal.com taking longer delivery period with peak of paytm.com</a:t>
            </a:r>
          </a:p>
          <a:p>
            <a:pPr algn="l"/>
            <a:r>
              <a:rPr lang="en-US" sz="2000" i="0" dirty="0">
                <a:solidFill>
                  <a:srgbClr val="000000"/>
                </a:solidFill>
                <a:effectLst/>
                <a:latin typeface="Candara" panose="020E0502030303020204" pitchFamily="34" charset="0"/>
              </a:rPr>
              <a:t>change in design are more likely to see in amazin.in</a:t>
            </a:r>
          </a:p>
        </p:txBody>
      </p:sp>
    </p:spTree>
    <p:extLst>
      <p:ext uri="{BB962C8B-B14F-4D97-AF65-F5344CB8AC3E}">
        <p14:creationId xmlns:p14="http://schemas.microsoft.com/office/powerpoint/2010/main" val="23782038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3D27B0-B57A-477E-AE9D-663FDC0C95B4}"/>
              </a:ext>
            </a:extLst>
          </p:cNvPr>
          <p:cNvSpPr>
            <a:spLocks noGrp="1"/>
          </p:cNvSpPr>
          <p:nvPr>
            <p:ph type="title"/>
          </p:nvPr>
        </p:nvSpPr>
        <p:spPr>
          <a:xfrm>
            <a:off x="2592925" y="624110"/>
            <a:ext cx="8911687" cy="840706"/>
          </a:xfrm>
        </p:spPr>
        <p:txBody>
          <a:bodyPr/>
          <a:lstStyle/>
          <a:p>
            <a:r>
              <a:rPr lang="en-US" b="1" dirty="0">
                <a:latin typeface="Candara" panose="020E0502030303020204" pitchFamily="34" charset="0"/>
              </a:rPr>
              <a:t>Conclusion </a:t>
            </a:r>
            <a:endParaRPr lang="en-IN" b="1" dirty="0">
              <a:latin typeface="Candara" panose="020E0502030303020204" pitchFamily="34" charset="0"/>
            </a:endParaRPr>
          </a:p>
        </p:txBody>
      </p:sp>
      <p:sp>
        <p:nvSpPr>
          <p:cNvPr id="3" name="Content Placeholder 2">
            <a:extLst>
              <a:ext uri="{FF2B5EF4-FFF2-40B4-BE49-F238E27FC236}">
                <a16:creationId xmlns:a16="http://schemas.microsoft.com/office/drawing/2014/main" id="{12206D92-00CA-4450-842D-948AC5C54190}"/>
              </a:ext>
            </a:extLst>
          </p:cNvPr>
          <p:cNvSpPr>
            <a:spLocks noGrp="1"/>
          </p:cNvSpPr>
          <p:nvPr>
            <p:ph idx="1"/>
          </p:nvPr>
        </p:nvSpPr>
        <p:spPr>
          <a:xfrm>
            <a:off x="2589212" y="1731146"/>
            <a:ext cx="8915400" cy="4180076"/>
          </a:xfrm>
        </p:spPr>
        <p:txBody>
          <a:bodyPr/>
          <a:lstStyle/>
          <a:p>
            <a:r>
              <a:rPr lang="en-IN" sz="1800" dirty="0">
                <a:solidFill>
                  <a:srgbClr val="000000"/>
                </a:solidFill>
                <a:effectLst/>
                <a:latin typeface="Arial" panose="020B0604020202020204" pitchFamily="34" charset="0"/>
                <a:ea typeface="Calibri" panose="020F0502020204030204" pitchFamily="34" charset="0"/>
              </a:rPr>
              <a:t>Which of the Indian online retailer would you recommend to a friend? </a:t>
            </a:r>
          </a:p>
          <a:p>
            <a:pPr marL="0" indent="0">
              <a:buNone/>
            </a:pPr>
            <a:endParaRPr lang="en-IN" sz="1800" dirty="0">
              <a:solidFill>
                <a:srgbClr val="000000"/>
              </a:solidFill>
              <a:effectLst/>
              <a:latin typeface="Arial" panose="020B0604020202020204" pitchFamily="34" charset="0"/>
              <a:ea typeface="Calibri" panose="020F0502020204030204" pitchFamily="34" charset="0"/>
            </a:endParaRPr>
          </a:p>
          <a:p>
            <a:endParaRPr lang="en-US" sz="1800" i="0" dirty="0">
              <a:solidFill>
                <a:srgbClr val="000000"/>
              </a:solidFill>
              <a:effectLst/>
              <a:latin typeface="Candara" panose="020E0502030303020204" pitchFamily="34" charset="0"/>
            </a:endParaRPr>
          </a:p>
          <a:p>
            <a:endParaRPr lang="en-US" dirty="0">
              <a:solidFill>
                <a:srgbClr val="000000"/>
              </a:solidFill>
              <a:latin typeface="Candara" panose="020E0502030303020204" pitchFamily="34" charset="0"/>
            </a:endParaRPr>
          </a:p>
          <a:p>
            <a:endParaRPr lang="en-US" sz="1800" i="0" dirty="0">
              <a:solidFill>
                <a:srgbClr val="000000"/>
              </a:solidFill>
              <a:effectLst/>
              <a:latin typeface="Candara" panose="020E0502030303020204" pitchFamily="34" charset="0"/>
            </a:endParaRPr>
          </a:p>
          <a:p>
            <a:pPr marL="0" indent="0">
              <a:buNone/>
            </a:pPr>
            <a:r>
              <a:rPr lang="en-US" dirty="0">
                <a:solidFill>
                  <a:srgbClr val="000000"/>
                </a:solidFill>
                <a:latin typeface="Candara" panose="020E0502030303020204" pitchFamily="34" charset="0"/>
              </a:rPr>
              <a:t>     		</a:t>
            </a:r>
          </a:p>
          <a:p>
            <a:pPr marL="0" indent="0">
              <a:buNone/>
            </a:pPr>
            <a:endParaRPr lang="en-US" sz="1800" i="0" dirty="0">
              <a:solidFill>
                <a:srgbClr val="000000"/>
              </a:solidFill>
              <a:effectLst/>
              <a:latin typeface="Candara" panose="020E0502030303020204" pitchFamily="34" charset="0"/>
            </a:endParaRPr>
          </a:p>
          <a:p>
            <a:pPr marL="0" indent="0">
              <a:buNone/>
            </a:pPr>
            <a:endParaRPr lang="en-US" dirty="0">
              <a:solidFill>
                <a:srgbClr val="000000"/>
              </a:solidFill>
              <a:latin typeface="Candara" panose="020E0502030303020204" pitchFamily="34" charset="0"/>
            </a:endParaRPr>
          </a:p>
          <a:p>
            <a:pPr marL="0" indent="0">
              <a:buNone/>
            </a:pPr>
            <a:r>
              <a:rPr lang="en-US" sz="1800" i="0" dirty="0">
                <a:solidFill>
                  <a:srgbClr val="000000"/>
                </a:solidFill>
                <a:effectLst/>
                <a:latin typeface="Candara" panose="020E0502030303020204" pitchFamily="34" charset="0"/>
              </a:rPr>
              <a:t>		As we can see majority of customer are likely to prefer and suggest amazon.in and myntra.com with peak of amazon.in.</a:t>
            </a:r>
          </a:p>
          <a:p>
            <a:endParaRPr lang="en-IN" dirty="0"/>
          </a:p>
        </p:txBody>
      </p:sp>
      <p:pic>
        <p:nvPicPr>
          <p:cNvPr id="4" name="Picture 3">
            <a:extLst>
              <a:ext uri="{FF2B5EF4-FFF2-40B4-BE49-F238E27FC236}">
                <a16:creationId xmlns:a16="http://schemas.microsoft.com/office/drawing/2014/main" id="{54AD112E-BA86-4582-AED5-AA2050C87587}"/>
              </a:ext>
            </a:extLst>
          </p:cNvPr>
          <p:cNvPicPr/>
          <p:nvPr/>
        </p:nvPicPr>
        <p:blipFill rotWithShape="1">
          <a:blip r:embed="rId2"/>
          <a:srcRect l="52183" t="72517" r="21560" b="6440"/>
          <a:stretch/>
        </p:blipFill>
        <p:spPr bwMode="auto">
          <a:xfrm>
            <a:off x="3844031" y="2615247"/>
            <a:ext cx="4082674" cy="2258594"/>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1011439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EED0F3A-9669-4E04-8A03-1C313DFE4B9E}"/>
              </a:ext>
            </a:extLst>
          </p:cNvPr>
          <p:cNvSpPr>
            <a:spLocks noGrp="1"/>
          </p:cNvSpPr>
          <p:nvPr>
            <p:ph idx="1"/>
          </p:nvPr>
        </p:nvSpPr>
        <p:spPr>
          <a:xfrm>
            <a:off x="2589212" y="816747"/>
            <a:ext cx="8915400" cy="5094476"/>
          </a:xfrm>
        </p:spPr>
        <p:txBody>
          <a:bodyPr>
            <a:normAutofit/>
          </a:bodyPr>
          <a:lstStyle/>
          <a:p>
            <a:pPr marL="0" indent="0" algn="just">
              <a:buNone/>
            </a:pPr>
            <a:r>
              <a:rPr lang="en-US" sz="3600" b="1" dirty="0">
                <a:solidFill>
                  <a:srgbClr val="000000"/>
                </a:solidFill>
                <a:latin typeface="Candara" panose="020E0502030303020204" pitchFamily="34" charset="0"/>
              </a:rPr>
              <a:t>Conclusion </a:t>
            </a:r>
          </a:p>
          <a:p>
            <a:pPr marL="0" indent="0" algn="just">
              <a:buNone/>
            </a:pPr>
            <a:endParaRPr lang="en-US" sz="2000" b="1" dirty="0">
              <a:solidFill>
                <a:srgbClr val="000000"/>
              </a:solidFill>
              <a:latin typeface="Candara" panose="020E0502030303020204" pitchFamily="34" charset="0"/>
            </a:endParaRPr>
          </a:p>
          <a:p>
            <a:pPr marL="0" indent="0" algn="just">
              <a:buNone/>
            </a:pPr>
            <a:endParaRPr lang="en-US" sz="2000" b="1" dirty="0">
              <a:solidFill>
                <a:srgbClr val="000000"/>
              </a:solidFill>
              <a:latin typeface="Candara" panose="020E0502030303020204" pitchFamily="34" charset="0"/>
            </a:endParaRPr>
          </a:p>
          <a:p>
            <a:pPr marL="0" indent="0" algn="just">
              <a:buNone/>
            </a:pPr>
            <a:r>
              <a:rPr lang="en-US" sz="2000" b="1" dirty="0">
                <a:solidFill>
                  <a:srgbClr val="000000"/>
                </a:solidFill>
                <a:latin typeface="Candara" panose="020E0502030303020204" pitchFamily="34" charset="0"/>
              </a:rPr>
              <a:t>A</a:t>
            </a:r>
            <a:r>
              <a:rPr lang="en-US" sz="2000" b="1" i="0" dirty="0">
                <a:solidFill>
                  <a:srgbClr val="000000"/>
                </a:solidFill>
                <a:effectLst/>
                <a:latin typeface="Candara" panose="020E0502030303020204" pitchFamily="34" charset="0"/>
              </a:rPr>
              <a:t>fter analyzing the data we can found that the important factor which affects the online shopping. Customer satisfaction one of the most important factor in any platform and e-retail shoppers gives priority to it. We can see people more attracted towards the online shopping because of all this significant factors. The market of online shopping will automatically increase if we improve the Quality of services.</a:t>
            </a:r>
          </a:p>
          <a:p>
            <a:pPr marL="0" indent="0">
              <a:buNone/>
            </a:pPr>
            <a:endParaRPr lang="en-IN" sz="2000" dirty="0"/>
          </a:p>
          <a:p>
            <a:pPr marL="0" indent="0">
              <a:buNone/>
            </a:pPr>
            <a:endParaRPr lang="en-IN" sz="2000" dirty="0"/>
          </a:p>
        </p:txBody>
      </p:sp>
    </p:spTree>
    <p:extLst>
      <p:ext uri="{BB962C8B-B14F-4D97-AF65-F5344CB8AC3E}">
        <p14:creationId xmlns:p14="http://schemas.microsoft.com/office/powerpoint/2010/main" val="36504410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B3A8B4-3595-468B-A7A7-07BA47FC524F}"/>
              </a:ext>
            </a:extLst>
          </p:cNvPr>
          <p:cNvSpPr>
            <a:spLocks noGrp="1"/>
          </p:cNvSpPr>
          <p:nvPr>
            <p:ph type="title"/>
          </p:nvPr>
        </p:nvSpPr>
        <p:spPr>
          <a:xfrm>
            <a:off x="2592925" y="624110"/>
            <a:ext cx="8911687" cy="805195"/>
          </a:xfrm>
        </p:spPr>
        <p:txBody>
          <a:bodyPr/>
          <a:lstStyle/>
          <a:p>
            <a:r>
              <a:rPr lang="en-US" b="1" dirty="0">
                <a:latin typeface="Candara" panose="020E0502030303020204" pitchFamily="34" charset="0"/>
              </a:rPr>
              <a:t>Problem statement</a:t>
            </a:r>
            <a:endParaRPr lang="en-IN" b="1" dirty="0">
              <a:latin typeface="Candara" panose="020E0502030303020204" pitchFamily="34" charset="0"/>
            </a:endParaRPr>
          </a:p>
        </p:txBody>
      </p:sp>
      <p:sp>
        <p:nvSpPr>
          <p:cNvPr id="3" name="Content Placeholder 2">
            <a:extLst>
              <a:ext uri="{FF2B5EF4-FFF2-40B4-BE49-F238E27FC236}">
                <a16:creationId xmlns:a16="http://schemas.microsoft.com/office/drawing/2014/main" id="{FF6D4B32-AD31-4ABF-B79A-980B2A930422}"/>
              </a:ext>
            </a:extLst>
          </p:cNvPr>
          <p:cNvSpPr>
            <a:spLocks noGrp="1"/>
          </p:cNvSpPr>
          <p:nvPr>
            <p:ph idx="1"/>
          </p:nvPr>
        </p:nvSpPr>
        <p:spPr>
          <a:xfrm>
            <a:off x="2589212" y="1429305"/>
            <a:ext cx="8915400" cy="5246703"/>
          </a:xfrm>
        </p:spPr>
        <p:txBody>
          <a:bodyPr>
            <a:noAutofit/>
          </a:bodyPr>
          <a:lstStyle/>
          <a:p>
            <a:pPr algn="just"/>
            <a:r>
              <a:rPr lang="en-IN" sz="2000" dirty="0">
                <a:solidFill>
                  <a:schemeClr val="tx1"/>
                </a:solidFill>
                <a:effectLst/>
                <a:latin typeface="Candara" panose="020E0502030303020204" pitchFamily="34" charset="0"/>
                <a:ea typeface="Calibri" panose="020F0502020204030204" pitchFamily="34" charset="0"/>
                <a:cs typeface="Times New Roman" panose="02020603050405020304" pitchFamily="18" charset="0"/>
              </a:rPr>
              <a:t>Customer satisfaction has emerged as one of the most important factors that guarantee the success of online store; it has been posited as a key stimulant of purchase, repurchase intentions and customer loyalty. A comprehensive review of the literature, theories and models have been carried out to propose the models for customer activation and customer retention. Five major factors that contributed to the success of an e-commerce store have been identified as: service quality, system quality, information quality, trust and net benefit. The research furthermore investigated the factors that influence the online customers repeat purchase intention. The combination of both utilitarian value and hedonistic values are needed to affect the repeat purchase intention (loyalty) positively. The data is collected from the Indian online shoppers. Results indicate the e-retail success factors, which are very much critical for customer satisfaction.</a:t>
            </a:r>
          </a:p>
          <a:p>
            <a:r>
              <a:rPr lang="en-IN" sz="2000" dirty="0">
                <a:solidFill>
                  <a:schemeClr val="tx1"/>
                </a:solidFill>
                <a:effectLst/>
                <a:latin typeface="Candara" panose="020E0502030303020204" pitchFamily="34" charset="0"/>
                <a:ea typeface="Calibri" panose="020F0502020204030204" pitchFamily="34" charset="0"/>
                <a:cs typeface="Times New Roman" panose="02020603050405020304" pitchFamily="18" charset="0"/>
              </a:rPr>
              <a:t>apply your analytical skills to give findings and conclusions in detailed data analysis. Only data analysis is required. </a:t>
            </a:r>
            <a:endParaRPr lang="en-IN" sz="2000" dirty="0">
              <a:solidFill>
                <a:schemeClr val="tx1"/>
              </a:solidFill>
              <a:latin typeface="Candara" panose="020E0502030303020204" pitchFamily="34" charset="0"/>
            </a:endParaRPr>
          </a:p>
        </p:txBody>
      </p:sp>
    </p:spTree>
    <p:extLst>
      <p:ext uri="{BB962C8B-B14F-4D97-AF65-F5344CB8AC3E}">
        <p14:creationId xmlns:p14="http://schemas.microsoft.com/office/powerpoint/2010/main" val="8128486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3A32146-675F-49BD-9255-22619B789FF2}"/>
              </a:ext>
            </a:extLst>
          </p:cNvPr>
          <p:cNvSpPr/>
          <p:nvPr/>
        </p:nvSpPr>
        <p:spPr>
          <a:xfrm>
            <a:off x="3133817" y="2967335"/>
            <a:ext cx="5584055" cy="923330"/>
          </a:xfrm>
          <a:prstGeom prst="rect">
            <a:avLst/>
          </a:prstGeom>
          <a:noFill/>
        </p:spPr>
        <p:txBody>
          <a:bodyPr wrap="square" lIns="91440" tIns="45720" rIns="91440" bIns="45720">
            <a:spAutoFit/>
          </a:bodyPr>
          <a:lstStyle/>
          <a:p>
            <a:pPr algn="ctr"/>
            <a:r>
              <a:rPr lang="en-IN" sz="54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latin typeface="Candara" panose="020E0502030303020204" pitchFamily="34" charset="0"/>
              </a:rPr>
              <a:t>Thank you</a:t>
            </a:r>
            <a:endParaRPr lang="en-IN" sz="54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p:txBody>
      </p:sp>
    </p:spTree>
    <p:extLst>
      <p:ext uri="{BB962C8B-B14F-4D97-AF65-F5344CB8AC3E}">
        <p14:creationId xmlns:p14="http://schemas.microsoft.com/office/powerpoint/2010/main" val="33518731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3C1782-0567-4354-9DFF-56012D6BF556}"/>
              </a:ext>
            </a:extLst>
          </p:cNvPr>
          <p:cNvSpPr>
            <a:spLocks noGrp="1"/>
          </p:cNvSpPr>
          <p:nvPr>
            <p:ph type="title"/>
          </p:nvPr>
        </p:nvSpPr>
        <p:spPr>
          <a:xfrm>
            <a:off x="2592925" y="624110"/>
            <a:ext cx="8911687" cy="911727"/>
          </a:xfrm>
        </p:spPr>
        <p:txBody>
          <a:bodyPr>
            <a:normAutofit/>
          </a:bodyPr>
          <a:lstStyle/>
          <a:p>
            <a:r>
              <a:rPr lang="en-US" b="1" dirty="0">
                <a:latin typeface="Candara" panose="020E0502030303020204" pitchFamily="34" charset="0"/>
              </a:rPr>
              <a:t>Why online shopping?</a:t>
            </a:r>
            <a:endParaRPr lang="en-IN" b="1" dirty="0">
              <a:latin typeface="Candara" panose="020E0502030303020204" pitchFamily="34" charset="0"/>
            </a:endParaRPr>
          </a:p>
        </p:txBody>
      </p:sp>
      <p:sp>
        <p:nvSpPr>
          <p:cNvPr id="3" name="Content Placeholder 2">
            <a:extLst>
              <a:ext uri="{FF2B5EF4-FFF2-40B4-BE49-F238E27FC236}">
                <a16:creationId xmlns:a16="http://schemas.microsoft.com/office/drawing/2014/main" id="{A21B244A-9745-412D-BA96-8E0624415853}"/>
              </a:ext>
            </a:extLst>
          </p:cNvPr>
          <p:cNvSpPr>
            <a:spLocks noGrp="1"/>
          </p:cNvSpPr>
          <p:nvPr>
            <p:ph idx="1"/>
          </p:nvPr>
        </p:nvSpPr>
        <p:spPr>
          <a:xfrm>
            <a:off x="2589212" y="1899821"/>
            <a:ext cx="8915400" cy="4011401"/>
          </a:xfrm>
        </p:spPr>
        <p:txBody>
          <a:bodyPr>
            <a:normAutofit lnSpcReduction="10000"/>
          </a:bodyPr>
          <a:lstStyle/>
          <a:p>
            <a:pPr algn="just"/>
            <a:r>
              <a:rPr lang="en-US" sz="2000" b="0" i="0" dirty="0">
                <a:solidFill>
                  <a:srgbClr val="000000"/>
                </a:solidFill>
                <a:effectLst/>
                <a:latin typeface="Candara" panose="020E0502030303020204" pitchFamily="34" charset="0"/>
              </a:rPr>
              <a:t>In physical stores, the sales agents try to influence the buyers to buy the product. While in online shopping, you're free to do as you will.</a:t>
            </a:r>
          </a:p>
          <a:p>
            <a:pPr algn="just"/>
            <a:r>
              <a:rPr lang="en-US" sz="2000" b="0" i="0" dirty="0">
                <a:solidFill>
                  <a:srgbClr val="000000"/>
                </a:solidFill>
                <a:effectLst/>
                <a:latin typeface="Candara" panose="020E0502030303020204" pitchFamily="34" charset="0"/>
              </a:rPr>
              <a:t>Saves time and efforts.</a:t>
            </a:r>
          </a:p>
          <a:p>
            <a:pPr algn="just"/>
            <a:r>
              <a:rPr lang="en-US" sz="2000" b="0" i="0" dirty="0">
                <a:solidFill>
                  <a:srgbClr val="000000"/>
                </a:solidFill>
                <a:effectLst/>
                <a:latin typeface="Candara" panose="020E0502030303020204" pitchFamily="34" charset="0"/>
              </a:rPr>
              <a:t>The convenience of shopping at home.</a:t>
            </a:r>
          </a:p>
          <a:p>
            <a:pPr algn="just"/>
            <a:r>
              <a:rPr lang="en-US" sz="2000" dirty="0">
                <a:solidFill>
                  <a:srgbClr val="000000"/>
                </a:solidFill>
                <a:latin typeface="Candara" panose="020E0502030303020204" pitchFamily="34" charset="0"/>
              </a:rPr>
              <a:t> </a:t>
            </a:r>
            <a:r>
              <a:rPr lang="en-US" sz="2000" b="0" i="0" dirty="0">
                <a:solidFill>
                  <a:srgbClr val="000000"/>
                </a:solidFill>
                <a:effectLst/>
                <a:latin typeface="Candara" panose="020E0502030303020204" pitchFamily="34" charset="0"/>
              </a:rPr>
              <a:t>Wide variety of products are available.</a:t>
            </a:r>
          </a:p>
          <a:p>
            <a:pPr algn="just"/>
            <a:r>
              <a:rPr lang="en-US" sz="2000" b="0" i="0" dirty="0">
                <a:solidFill>
                  <a:srgbClr val="000000"/>
                </a:solidFill>
                <a:effectLst/>
                <a:latin typeface="Candara" panose="020E0502030303020204" pitchFamily="34" charset="0"/>
              </a:rPr>
              <a:t>Good discounts with lower prices.</a:t>
            </a:r>
          </a:p>
          <a:p>
            <a:pPr algn="just"/>
            <a:r>
              <a:rPr lang="en-US" sz="2000" b="0" i="0" dirty="0">
                <a:solidFill>
                  <a:srgbClr val="000000"/>
                </a:solidFill>
                <a:effectLst/>
                <a:latin typeface="Candara" panose="020E0502030303020204" pitchFamily="34" charset="0"/>
              </a:rPr>
              <a:t>Get detailed information about the product.</a:t>
            </a:r>
          </a:p>
          <a:p>
            <a:pPr algn="just"/>
            <a:r>
              <a:rPr lang="en-US" sz="2000" b="0" i="0" dirty="0">
                <a:solidFill>
                  <a:srgbClr val="000000"/>
                </a:solidFill>
                <a:effectLst/>
                <a:latin typeface="Candara" panose="020E0502030303020204" pitchFamily="34" charset="0"/>
              </a:rPr>
              <a:t>We can compare various brands.</a:t>
            </a:r>
          </a:p>
          <a:p>
            <a:pPr algn="just"/>
            <a:r>
              <a:rPr lang="en-US" sz="2000" dirty="0">
                <a:solidFill>
                  <a:srgbClr val="000000"/>
                </a:solidFill>
                <a:latin typeface="Candara" panose="020E0502030303020204" pitchFamily="34" charset="0"/>
              </a:rPr>
              <a:t>Availability of store is 24 x 7.</a:t>
            </a:r>
          </a:p>
          <a:p>
            <a:pPr algn="just"/>
            <a:r>
              <a:rPr lang="en-US" sz="2000" b="0" i="0" dirty="0">
                <a:solidFill>
                  <a:srgbClr val="000000"/>
                </a:solidFill>
                <a:effectLst/>
                <a:latin typeface="Candara" panose="020E0502030303020204" pitchFamily="34" charset="0"/>
              </a:rPr>
              <a:t>And many more</a:t>
            </a:r>
          </a:p>
          <a:p>
            <a:pPr algn="just"/>
            <a:endParaRPr lang="en-US" sz="2000" b="0" i="0" dirty="0">
              <a:solidFill>
                <a:srgbClr val="000000"/>
              </a:solidFill>
              <a:effectLst/>
              <a:latin typeface="Candara" panose="020E0502030303020204" pitchFamily="34" charset="0"/>
            </a:endParaRPr>
          </a:p>
          <a:p>
            <a:pPr algn="just"/>
            <a:endParaRPr lang="en-US" sz="2000" b="0" i="0" dirty="0">
              <a:solidFill>
                <a:srgbClr val="000000"/>
              </a:solidFill>
              <a:effectLst/>
              <a:latin typeface="Arial" panose="020B0604020202020204" pitchFamily="34" charset="0"/>
            </a:endParaRPr>
          </a:p>
          <a:p>
            <a:pPr algn="just"/>
            <a:endParaRPr lang="en-IN" sz="2000" dirty="0">
              <a:latin typeface="Candara" panose="020E0502030303020204" pitchFamily="34" charset="0"/>
            </a:endParaRPr>
          </a:p>
        </p:txBody>
      </p:sp>
    </p:spTree>
    <p:extLst>
      <p:ext uri="{BB962C8B-B14F-4D97-AF65-F5344CB8AC3E}">
        <p14:creationId xmlns:p14="http://schemas.microsoft.com/office/powerpoint/2010/main" val="1565681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1513F-6E3A-403F-ABC9-990BAE184DEC}"/>
              </a:ext>
            </a:extLst>
          </p:cNvPr>
          <p:cNvSpPr>
            <a:spLocks noGrp="1"/>
          </p:cNvSpPr>
          <p:nvPr>
            <p:ph type="title"/>
          </p:nvPr>
        </p:nvSpPr>
        <p:spPr>
          <a:xfrm>
            <a:off x="2592925" y="624110"/>
            <a:ext cx="8911687" cy="1160302"/>
          </a:xfrm>
        </p:spPr>
        <p:txBody>
          <a:bodyPr>
            <a:noAutofit/>
          </a:bodyPr>
          <a:lstStyle/>
          <a:p>
            <a:r>
              <a:rPr lang="en-IN" b="1" dirty="0">
                <a:solidFill>
                  <a:srgbClr val="111111"/>
                </a:solidFill>
                <a:latin typeface="Candara" panose="020E0502030303020204" pitchFamily="34" charset="0"/>
                <a:ea typeface="Calibri" panose="020F0502020204030204" pitchFamily="34" charset="0"/>
              </a:rPr>
              <a:t>F</a:t>
            </a:r>
            <a:r>
              <a:rPr lang="en-IN" b="1" dirty="0">
                <a:solidFill>
                  <a:srgbClr val="111111"/>
                </a:solidFill>
                <a:effectLst/>
                <a:latin typeface="Candara" panose="020E0502030303020204" pitchFamily="34" charset="0"/>
                <a:ea typeface="Calibri" panose="020F0502020204030204" pitchFamily="34" charset="0"/>
              </a:rPr>
              <a:t>actors that contributed to the success of an e-commerce store?</a:t>
            </a:r>
            <a:endParaRPr lang="en-IN" b="1" dirty="0">
              <a:latin typeface="Candara" panose="020E0502030303020204" pitchFamily="34" charset="0"/>
            </a:endParaRPr>
          </a:p>
        </p:txBody>
      </p:sp>
      <p:sp>
        <p:nvSpPr>
          <p:cNvPr id="3" name="Content Placeholder 2">
            <a:extLst>
              <a:ext uri="{FF2B5EF4-FFF2-40B4-BE49-F238E27FC236}">
                <a16:creationId xmlns:a16="http://schemas.microsoft.com/office/drawing/2014/main" id="{0E4A8D69-D94E-429E-9D45-476BEBFCF536}"/>
              </a:ext>
            </a:extLst>
          </p:cNvPr>
          <p:cNvSpPr>
            <a:spLocks noGrp="1"/>
          </p:cNvSpPr>
          <p:nvPr>
            <p:ph idx="1"/>
          </p:nvPr>
        </p:nvSpPr>
        <p:spPr>
          <a:xfrm>
            <a:off x="2689934" y="2086252"/>
            <a:ext cx="8814678" cy="4234648"/>
          </a:xfrm>
        </p:spPr>
        <p:txBody>
          <a:bodyPr>
            <a:normAutofit/>
          </a:bodyPr>
          <a:lstStyle/>
          <a:p>
            <a:r>
              <a:rPr lang="en-IN" sz="2000" dirty="0">
                <a:solidFill>
                  <a:srgbClr val="111111"/>
                </a:solidFill>
                <a:effectLst/>
                <a:latin typeface="Candara" panose="020E0502030303020204" pitchFamily="34" charset="0"/>
                <a:ea typeface="Calibri" panose="020F0502020204030204" pitchFamily="34" charset="0"/>
              </a:rPr>
              <a:t>Customer satisfaction has emerged as one of the most important factors that guarantee the success of online stores</a:t>
            </a:r>
          </a:p>
          <a:p>
            <a:r>
              <a:rPr lang="en-IN" sz="2000" dirty="0">
                <a:solidFill>
                  <a:srgbClr val="111111"/>
                </a:solidFill>
                <a:latin typeface="Candara" panose="020E0502030303020204" pitchFamily="34" charset="0"/>
                <a:ea typeface="Calibri" panose="020F0502020204030204" pitchFamily="34" charset="0"/>
              </a:rPr>
              <a:t>C</a:t>
            </a:r>
            <a:r>
              <a:rPr lang="en-IN" sz="2000" dirty="0">
                <a:solidFill>
                  <a:srgbClr val="111111"/>
                </a:solidFill>
                <a:effectLst/>
                <a:latin typeface="Candara" panose="020E0502030303020204" pitchFamily="34" charset="0"/>
                <a:ea typeface="Calibri" panose="020F0502020204030204" pitchFamily="34" charset="0"/>
              </a:rPr>
              <a:t>ustomer loyalty</a:t>
            </a:r>
          </a:p>
          <a:p>
            <a:r>
              <a:rPr lang="en-IN" sz="2000" dirty="0">
                <a:solidFill>
                  <a:srgbClr val="111111"/>
                </a:solidFill>
                <a:latin typeface="Candara" panose="020E0502030303020204" pitchFamily="34" charset="0"/>
                <a:ea typeface="Calibri" panose="020F0502020204030204" pitchFamily="34" charset="0"/>
              </a:rPr>
              <a:t>S</a:t>
            </a:r>
            <a:r>
              <a:rPr lang="en-IN" sz="2000" dirty="0">
                <a:solidFill>
                  <a:srgbClr val="111111"/>
                </a:solidFill>
                <a:effectLst/>
                <a:latin typeface="Candara" panose="020E0502030303020204" pitchFamily="34" charset="0"/>
                <a:ea typeface="Calibri" panose="020F0502020204030204" pitchFamily="34" charset="0"/>
              </a:rPr>
              <a:t>ervice quality</a:t>
            </a:r>
          </a:p>
          <a:p>
            <a:r>
              <a:rPr lang="en-IN" sz="2000" dirty="0">
                <a:solidFill>
                  <a:srgbClr val="111111"/>
                </a:solidFill>
                <a:latin typeface="Candara" panose="020E0502030303020204" pitchFamily="34" charset="0"/>
                <a:ea typeface="Calibri" panose="020F0502020204030204" pitchFamily="34" charset="0"/>
              </a:rPr>
              <a:t>S</a:t>
            </a:r>
            <a:r>
              <a:rPr lang="en-IN" sz="2000" dirty="0">
                <a:solidFill>
                  <a:srgbClr val="111111"/>
                </a:solidFill>
                <a:effectLst/>
                <a:latin typeface="Candara" panose="020E0502030303020204" pitchFamily="34" charset="0"/>
                <a:ea typeface="Calibri" panose="020F0502020204030204" pitchFamily="34" charset="0"/>
              </a:rPr>
              <a:t>ystem quality                                 </a:t>
            </a:r>
          </a:p>
          <a:p>
            <a:r>
              <a:rPr lang="en-IN" sz="2000" dirty="0">
                <a:solidFill>
                  <a:srgbClr val="111111"/>
                </a:solidFill>
                <a:effectLst/>
                <a:latin typeface="Candara" panose="020E0502030303020204" pitchFamily="34" charset="0"/>
                <a:ea typeface="Calibri" panose="020F0502020204030204" pitchFamily="34" charset="0"/>
              </a:rPr>
              <a:t>Information quality</a:t>
            </a:r>
          </a:p>
          <a:p>
            <a:r>
              <a:rPr lang="en-IN" sz="2000" dirty="0">
                <a:solidFill>
                  <a:srgbClr val="111111"/>
                </a:solidFill>
                <a:effectLst/>
                <a:latin typeface="Candara" panose="020E0502030303020204" pitchFamily="34" charset="0"/>
                <a:ea typeface="Calibri" panose="020F0502020204030204" pitchFamily="34" charset="0"/>
              </a:rPr>
              <a:t>Trust </a:t>
            </a:r>
            <a:endParaRPr lang="en-IN" sz="2000" dirty="0">
              <a:solidFill>
                <a:srgbClr val="111111"/>
              </a:solidFill>
              <a:latin typeface="Candara" panose="020E0502030303020204" pitchFamily="34" charset="0"/>
              <a:ea typeface="Calibri" panose="020F0502020204030204" pitchFamily="34" charset="0"/>
            </a:endParaRPr>
          </a:p>
          <a:p>
            <a:r>
              <a:rPr lang="en-IN" sz="2000" dirty="0">
                <a:solidFill>
                  <a:srgbClr val="111111"/>
                </a:solidFill>
                <a:effectLst/>
                <a:latin typeface="Candara" panose="020E0502030303020204" pitchFamily="34" charset="0"/>
                <a:ea typeface="Calibri" panose="020F0502020204030204" pitchFamily="34" charset="0"/>
              </a:rPr>
              <a:t>Net benefit</a:t>
            </a:r>
          </a:p>
          <a:p>
            <a:r>
              <a:rPr lang="en-IN" sz="2000" dirty="0">
                <a:solidFill>
                  <a:srgbClr val="111111"/>
                </a:solidFill>
                <a:latin typeface="Candara" panose="020E0502030303020204" pitchFamily="34" charset="0"/>
                <a:ea typeface="Calibri" panose="020F0502020204030204" pitchFamily="34" charset="0"/>
              </a:rPr>
              <a:t>Customer retention</a:t>
            </a:r>
            <a:endParaRPr lang="en-IN" dirty="0"/>
          </a:p>
        </p:txBody>
      </p:sp>
    </p:spTree>
    <p:extLst>
      <p:ext uri="{BB962C8B-B14F-4D97-AF65-F5344CB8AC3E}">
        <p14:creationId xmlns:p14="http://schemas.microsoft.com/office/powerpoint/2010/main" val="42294632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A9CBC2-9BD3-4903-84F4-B0965FB8591C}"/>
              </a:ext>
            </a:extLst>
          </p:cNvPr>
          <p:cNvSpPr>
            <a:spLocks noGrp="1"/>
          </p:cNvSpPr>
          <p:nvPr>
            <p:ph type="title"/>
          </p:nvPr>
        </p:nvSpPr>
        <p:spPr>
          <a:xfrm>
            <a:off x="2592925" y="624110"/>
            <a:ext cx="8911687" cy="796317"/>
          </a:xfrm>
        </p:spPr>
        <p:txBody>
          <a:bodyPr/>
          <a:lstStyle/>
          <a:p>
            <a:r>
              <a:rPr lang="en-IN" sz="3600" dirty="0">
                <a:solidFill>
                  <a:srgbClr val="111111"/>
                </a:solidFill>
                <a:latin typeface="Candara" panose="020E0502030303020204" pitchFamily="34" charset="0"/>
                <a:ea typeface="Calibri" panose="020F0502020204030204" pitchFamily="34" charset="0"/>
              </a:rPr>
              <a:t>Customer retention or repeat purchase </a:t>
            </a:r>
            <a:endParaRPr lang="en-IN" dirty="0"/>
          </a:p>
        </p:txBody>
      </p:sp>
      <p:sp>
        <p:nvSpPr>
          <p:cNvPr id="6" name="Content Placeholder 5">
            <a:extLst>
              <a:ext uri="{FF2B5EF4-FFF2-40B4-BE49-F238E27FC236}">
                <a16:creationId xmlns:a16="http://schemas.microsoft.com/office/drawing/2014/main" id="{FA11018B-9D5D-4C8E-B2FE-0FBDE17CD142}"/>
              </a:ext>
            </a:extLst>
          </p:cNvPr>
          <p:cNvSpPr>
            <a:spLocks noGrp="1"/>
          </p:cNvSpPr>
          <p:nvPr>
            <p:ph idx="1"/>
          </p:nvPr>
        </p:nvSpPr>
        <p:spPr>
          <a:xfrm>
            <a:off x="2589212" y="1731146"/>
            <a:ext cx="8915400" cy="4502744"/>
          </a:xfrm>
        </p:spPr>
        <p:txBody>
          <a:bodyPr>
            <a:normAutofit/>
          </a:bodyPr>
          <a:lstStyle/>
          <a:p>
            <a:pPr>
              <a:spcBef>
                <a:spcPts val="800"/>
              </a:spcBef>
            </a:pPr>
            <a:r>
              <a:rPr lang="en-IN" sz="1800" dirty="0">
                <a:solidFill>
                  <a:srgbClr val="111111"/>
                </a:solidFill>
                <a:latin typeface="Candara" panose="020E0502030303020204" pitchFamily="34" charset="0"/>
                <a:ea typeface="Calibri" panose="020F0502020204030204" pitchFamily="34" charset="0"/>
              </a:rPr>
              <a:t>Customer retention is very important factor in e- commers store which is consists of Hedonic value and Utilitarian values which </a:t>
            </a:r>
            <a:r>
              <a:rPr lang="en-IN" dirty="0">
                <a:solidFill>
                  <a:srgbClr val="111111"/>
                </a:solidFill>
                <a:latin typeface="Candara" panose="020E0502030303020204" pitchFamily="34" charset="0"/>
                <a:ea typeface="Calibri" panose="020F0502020204030204" pitchFamily="34" charset="0"/>
              </a:rPr>
              <a:t>shows in below block diagram,</a:t>
            </a:r>
            <a:endParaRPr lang="en-IN" sz="1600" dirty="0">
              <a:solidFill>
                <a:srgbClr val="111111"/>
              </a:solidFill>
              <a:effectLst/>
              <a:latin typeface="Arial" panose="020B0604020202020204" pitchFamily="34" charset="0"/>
              <a:ea typeface="Calibri" panose="020F0502020204030204" pitchFamily="34" charset="0"/>
            </a:endParaRPr>
          </a:p>
          <a:p>
            <a:pPr>
              <a:spcBef>
                <a:spcPts val="800"/>
              </a:spcBef>
            </a:pPr>
            <a:endParaRPr lang="en-IN" sz="1800" dirty="0">
              <a:solidFill>
                <a:srgbClr val="111111"/>
              </a:solidFill>
              <a:latin typeface="Candara" panose="020E0502030303020204" pitchFamily="34" charset="0"/>
              <a:ea typeface="Calibri" panose="020F0502020204030204" pitchFamily="34" charset="0"/>
            </a:endParaRPr>
          </a:p>
        </p:txBody>
      </p:sp>
      <p:pic>
        <p:nvPicPr>
          <p:cNvPr id="8" name="Content Placeholder 3" descr="See the source image">
            <a:extLst>
              <a:ext uri="{FF2B5EF4-FFF2-40B4-BE49-F238E27FC236}">
                <a16:creationId xmlns:a16="http://schemas.microsoft.com/office/drawing/2014/main" id="{0E5F5845-2A74-41CA-A84F-3FBA7C70051C}"/>
              </a:ext>
            </a:extLst>
          </p:cNvPr>
          <p:cNvPicPr>
            <a:picLocks/>
          </p:cNvPicPr>
          <p:nvPr/>
        </p:nvPicPr>
        <p:blipFill>
          <a:blip r:embed="rId2">
            <a:extLst>
              <a:ext uri="{28A0092B-C50C-407E-A947-70E740481C1C}">
                <a14:useLocalDpi xmlns:a14="http://schemas.microsoft.com/office/drawing/2010/main" val="0"/>
              </a:ext>
            </a:extLst>
          </a:blip>
          <a:srcRect/>
          <a:stretch>
            <a:fillRect/>
          </a:stretch>
        </p:blipFill>
        <p:spPr bwMode="auto">
          <a:xfrm>
            <a:off x="3557987" y="2467992"/>
            <a:ext cx="6977849" cy="3765898"/>
          </a:xfrm>
          <a:prstGeom prst="rect">
            <a:avLst/>
          </a:prstGeom>
          <a:noFill/>
          <a:ln>
            <a:noFill/>
          </a:ln>
        </p:spPr>
      </p:pic>
    </p:spTree>
    <p:extLst>
      <p:ext uri="{BB962C8B-B14F-4D97-AF65-F5344CB8AC3E}">
        <p14:creationId xmlns:p14="http://schemas.microsoft.com/office/powerpoint/2010/main" val="22850756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EF578B-C14F-4B3D-93DF-D691D9A093CF}"/>
              </a:ext>
            </a:extLst>
          </p:cNvPr>
          <p:cNvSpPr>
            <a:spLocks noGrp="1"/>
          </p:cNvSpPr>
          <p:nvPr>
            <p:ph type="title"/>
          </p:nvPr>
        </p:nvSpPr>
        <p:spPr>
          <a:xfrm>
            <a:off x="2592925" y="624110"/>
            <a:ext cx="8911687" cy="1089280"/>
          </a:xfrm>
        </p:spPr>
        <p:txBody>
          <a:bodyPr>
            <a:normAutofit/>
          </a:bodyPr>
          <a:lstStyle/>
          <a:p>
            <a:r>
              <a:rPr lang="en-IN" b="1" dirty="0">
                <a:solidFill>
                  <a:srgbClr val="222222"/>
                </a:solidFill>
                <a:effectLst/>
                <a:latin typeface="Candara" panose="020E0502030303020204" pitchFamily="34" charset="0"/>
                <a:ea typeface="Calibri" panose="020F0502020204030204" pitchFamily="34" charset="0"/>
              </a:rPr>
              <a:t>DATA ANALYSIS</a:t>
            </a:r>
            <a:endParaRPr lang="en-IN" b="1" dirty="0">
              <a:latin typeface="Candara" panose="020E0502030303020204" pitchFamily="34" charset="0"/>
            </a:endParaRPr>
          </a:p>
        </p:txBody>
      </p:sp>
      <p:sp>
        <p:nvSpPr>
          <p:cNvPr id="3" name="Content Placeholder 2">
            <a:extLst>
              <a:ext uri="{FF2B5EF4-FFF2-40B4-BE49-F238E27FC236}">
                <a16:creationId xmlns:a16="http://schemas.microsoft.com/office/drawing/2014/main" id="{E7C1A251-C99C-4F21-A47D-0DA98094B778}"/>
              </a:ext>
            </a:extLst>
          </p:cNvPr>
          <p:cNvSpPr>
            <a:spLocks noGrp="1"/>
          </p:cNvSpPr>
          <p:nvPr>
            <p:ph idx="1"/>
          </p:nvPr>
        </p:nvSpPr>
        <p:spPr>
          <a:xfrm>
            <a:off x="2589212" y="1713390"/>
            <a:ext cx="8915400" cy="4589756"/>
          </a:xfrm>
        </p:spPr>
        <p:txBody>
          <a:bodyPr>
            <a:noAutofit/>
          </a:bodyPr>
          <a:lstStyle/>
          <a:p>
            <a:r>
              <a:rPr lang="en-US" sz="2000" dirty="0"/>
              <a:t>Import necessary libraries</a:t>
            </a:r>
          </a:p>
          <a:p>
            <a:r>
              <a:rPr lang="en-IN" sz="2000" dirty="0"/>
              <a:t>Import dataset</a:t>
            </a:r>
          </a:p>
          <a:p>
            <a:endParaRPr lang="en-IN" sz="2000" dirty="0"/>
          </a:p>
          <a:p>
            <a:endParaRPr lang="en-IN" sz="2000" dirty="0"/>
          </a:p>
          <a:p>
            <a:endParaRPr lang="en-IN" sz="2000" dirty="0"/>
          </a:p>
          <a:p>
            <a:endParaRPr lang="en-IN" sz="2000" dirty="0"/>
          </a:p>
          <a:p>
            <a:endParaRPr lang="en-IN" sz="2000" dirty="0"/>
          </a:p>
          <a:p>
            <a:endParaRPr lang="en-IN" sz="2000" dirty="0"/>
          </a:p>
          <a:p>
            <a:endParaRPr lang="en-IN" sz="2000" dirty="0"/>
          </a:p>
          <a:p>
            <a:endParaRPr lang="en-IN" sz="2000" dirty="0"/>
          </a:p>
          <a:p>
            <a:pPr marL="0" indent="0" algn="r">
              <a:buNone/>
            </a:pPr>
            <a:r>
              <a:rPr lang="en-IN" sz="2000" dirty="0"/>
              <a:t>After importing the dataset, it will look like this</a:t>
            </a:r>
          </a:p>
        </p:txBody>
      </p:sp>
      <p:pic>
        <p:nvPicPr>
          <p:cNvPr id="4" name="Picture 3">
            <a:extLst>
              <a:ext uri="{FF2B5EF4-FFF2-40B4-BE49-F238E27FC236}">
                <a16:creationId xmlns:a16="http://schemas.microsoft.com/office/drawing/2014/main" id="{CDE9E300-5615-457C-B70E-CC6B27AE2654}"/>
              </a:ext>
            </a:extLst>
          </p:cNvPr>
          <p:cNvPicPr/>
          <p:nvPr/>
        </p:nvPicPr>
        <p:blipFill rotWithShape="1">
          <a:blip r:embed="rId2"/>
          <a:srcRect l="15555" t="23163" r="14381" b="11601"/>
          <a:stretch/>
        </p:blipFill>
        <p:spPr bwMode="auto">
          <a:xfrm>
            <a:off x="2589212" y="2627791"/>
            <a:ext cx="8587773" cy="3355759"/>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2667466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C69817-D607-4EE6-994D-08F42C30C0A5}"/>
              </a:ext>
            </a:extLst>
          </p:cNvPr>
          <p:cNvSpPr>
            <a:spLocks noGrp="1"/>
          </p:cNvSpPr>
          <p:nvPr>
            <p:ph type="title"/>
          </p:nvPr>
        </p:nvSpPr>
        <p:spPr>
          <a:xfrm>
            <a:off x="2589212" y="328475"/>
            <a:ext cx="8915400" cy="1047564"/>
          </a:xfrm>
        </p:spPr>
        <p:txBody>
          <a:bodyPr>
            <a:normAutofit fontScale="90000"/>
          </a:bodyPr>
          <a:lstStyle/>
          <a:p>
            <a:r>
              <a:rPr lang="en-IN" b="1" dirty="0">
                <a:solidFill>
                  <a:srgbClr val="000000"/>
                </a:solidFill>
                <a:effectLst/>
                <a:latin typeface="Candara" panose="020E0502030303020204" pitchFamily="34" charset="0"/>
                <a:ea typeface="Calibri" panose="020F0502020204030204" pitchFamily="34" charset="0"/>
                <a:cs typeface="Times New Roman" panose="02020603050405020304" pitchFamily="18" charset="0"/>
              </a:rPr>
              <a:t>EXPLORATORY DATA ANALYSIS(EDA)</a:t>
            </a:r>
            <a:br>
              <a:rPr lang="en-IN" b="1" dirty="0">
                <a:solidFill>
                  <a:srgbClr val="000000"/>
                </a:solidFill>
                <a:effectLst/>
                <a:latin typeface="Candara" panose="020E0502030303020204" pitchFamily="34" charset="0"/>
                <a:ea typeface="Calibri" panose="020F0502020204030204" pitchFamily="34" charset="0"/>
                <a:cs typeface="Times New Roman" panose="02020603050405020304" pitchFamily="18" charset="0"/>
              </a:rPr>
            </a:br>
            <a:r>
              <a:rPr lang="en-IN" sz="1800" dirty="0">
                <a:solidFill>
                  <a:schemeClr val="accent6">
                    <a:lumMod val="50000"/>
                  </a:schemeClr>
                </a:solidFill>
                <a:latin typeface="Candara" panose="020E0502030303020204" pitchFamily="34" charset="0"/>
                <a:ea typeface="Calibri" panose="020F0502020204030204" pitchFamily="34" charset="0"/>
                <a:cs typeface="Times New Roman" panose="02020603050405020304" pitchFamily="18" charset="0"/>
              </a:rPr>
              <a:t>A</a:t>
            </a:r>
            <a:r>
              <a:rPr lang="en-IN" sz="1800" dirty="0">
                <a:solidFill>
                  <a:schemeClr val="accent6">
                    <a:lumMod val="50000"/>
                  </a:schemeClr>
                </a:solidFill>
                <a:effectLst/>
                <a:latin typeface="Candara" panose="020E0502030303020204" pitchFamily="34" charset="0"/>
                <a:ea typeface="Calibri" panose="020F0502020204030204" pitchFamily="34" charset="0"/>
                <a:cs typeface="Times New Roman" panose="02020603050405020304" pitchFamily="18" charset="0"/>
              </a:rPr>
              <a:t>nalyse and examine data sets and review their main features, frequently using data visualization methods.</a:t>
            </a:r>
            <a:br>
              <a:rPr lang="en-IN" sz="1800" dirty="0">
                <a:solidFill>
                  <a:schemeClr val="accent6">
                    <a:lumMod val="50000"/>
                  </a:schemeClr>
                </a:solidFill>
                <a:effectLst/>
                <a:latin typeface="Candara" panose="020E0502030303020204" pitchFamily="34" charset="0"/>
                <a:ea typeface="Calibri" panose="020F0502020204030204" pitchFamily="34" charset="0"/>
                <a:cs typeface="Times New Roman" panose="02020603050405020304" pitchFamily="18" charset="0"/>
              </a:rPr>
            </a:br>
            <a:r>
              <a:rPr lang="en-IN" b="1" dirty="0">
                <a:solidFill>
                  <a:srgbClr val="000000"/>
                </a:solidFill>
                <a:effectLst/>
                <a:latin typeface="Candara" panose="020E0502030303020204" pitchFamily="34" charset="0"/>
                <a:ea typeface="Calibri" panose="020F0502020204030204" pitchFamily="34" charset="0"/>
                <a:cs typeface="Times New Roman" panose="02020603050405020304" pitchFamily="18" charset="0"/>
              </a:rPr>
              <a:t> </a:t>
            </a:r>
            <a:endParaRPr lang="en-IN" b="1" dirty="0">
              <a:latin typeface="Candara" panose="020E0502030303020204" pitchFamily="34" charset="0"/>
            </a:endParaRPr>
          </a:p>
        </p:txBody>
      </p:sp>
      <p:sp>
        <p:nvSpPr>
          <p:cNvPr id="3" name="Content Placeholder 2">
            <a:extLst>
              <a:ext uri="{FF2B5EF4-FFF2-40B4-BE49-F238E27FC236}">
                <a16:creationId xmlns:a16="http://schemas.microsoft.com/office/drawing/2014/main" id="{4570D312-4C98-4855-A821-4FFDB4F6CE4F}"/>
              </a:ext>
            </a:extLst>
          </p:cNvPr>
          <p:cNvSpPr>
            <a:spLocks noGrp="1"/>
          </p:cNvSpPr>
          <p:nvPr>
            <p:ph idx="1"/>
          </p:nvPr>
        </p:nvSpPr>
        <p:spPr>
          <a:xfrm>
            <a:off x="2467992" y="1704513"/>
            <a:ext cx="9036620" cy="4714042"/>
          </a:xfrm>
        </p:spPr>
        <p:txBody>
          <a:bodyPr>
            <a:normAutofit/>
          </a:bodyPr>
          <a:lstStyle/>
          <a:p>
            <a:r>
              <a:rPr lang="en-US" dirty="0">
                <a:latin typeface="Candara" panose="020E0502030303020204" pitchFamily="34" charset="0"/>
              </a:rPr>
              <a:t>Shape of data with number of columns and rows</a:t>
            </a:r>
          </a:p>
          <a:p>
            <a:endParaRPr lang="en-US" dirty="0">
              <a:latin typeface="Candara" panose="020E0502030303020204" pitchFamily="34" charset="0"/>
            </a:endParaRPr>
          </a:p>
          <a:p>
            <a:pPr marL="0" indent="0" algn="ctr">
              <a:buNone/>
            </a:pPr>
            <a:r>
              <a:rPr lang="en-IN" dirty="0">
                <a:solidFill>
                  <a:srgbClr val="222222"/>
                </a:solidFill>
                <a:effectLst/>
                <a:latin typeface="Candara" panose="020E0502030303020204" pitchFamily="34" charset="0"/>
                <a:ea typeface="Calibri" panose="020F0502020204030204" pitchFamily="34" charset="0"/>
                <a:cs typeface="Times New Roman" panose="02020603050405020304" pitchFamily="18" charset="0"/>
              </a:rPr>
              <a:t>There are 269 rows and 71 columns are present in dataset.</a:t>
            </a:r>
          </a:p>
          <a:p>
            <a:pPr marL="0" indent="0" algn="ctr">
              <a:buNone/>
            </a:pPr>
            <a:endParaRPr lang="en-IN" dirty="0">
              <a:solidFill>
                <a:srgbClr val="222222"/>
              </a:solidFill>
              <a:effectLst/>
              <a:latin typeface="Candara" panose="020E0502030303020204" pitchFamily="34" charset="0"/>
              <a:ea typeface="Calibri" panose="020F0502020204030204" pitchFamily="34" charset="0"/>
              <a:cs typeface="Times New Roman" panose="02020603050405020304" pitchFamily="18" charset="0"/>
            </a:endParaRPr>
          </a:p>
          <a:p>
            <a:r>
              <a:rPr lang="en-IN" dirty="0">
                <a:effectLst/>
                <a:latin typeface="Candara" panose="020E0502030303020204" pitchFamily="34" charset="0"/>
                <a:ea typeface="Calibri" panose="020F0502020204030204" pitchFamily="34" charset="0"/>
                <a:cs typeface="Times New Roman" panose="02020603050405020304" pitchFamily="18" charset="0"/>
              </a:rPr>
              <a:t>Basic information of Dataset:</a:t>
            </a:r>
          </a:p>
          <a:p>
            <a:endParaRPr lang="en-IN" dirty="0">
              <a:effectLst/>
              <a:latin typeface="Candara" panose="020E0502030303020204" pitchFamily="34" charset="0"/>
              <a:ea typeface="Calibri" panose="020F0502020204030204" pitchFamily="34" charset="0"/>
              <a:cs typeface="Times New Roman" panose="02020603050405020304" pitchFamily="18" charset="0"/>
            </a:endParaRPr>
          </a:p>
          <a:p>
            <a:pPr marL="0" indent="0" algn="ctr">
              <a:buNone/>
            </a:pPr>
            <a:endParaRPr lang="en-IN" b="1" dirty="0">
              <a:solidFill>
                <a:srgbClr val="222222"/>
              </a:solidFill>
              <a:effectLst/>
              <a:latin typeface="Candara" panose="020E0502030303020204" pitchFamily="34" charset="0"/>
              <a:ea typeface="Calibri" panose="020F0502020204030204" pitchFamily="34" charset="0"/>
              <a:cs typeface="Times New Roman" panose="02020603050405020304" pitchFamily="18" charset="0"/>
            </a:endParaRPr>
          </a:p>
          <a:p>
            <a:endParaRPr lang="en-US" dirty="0">
              <a:latin typeface="Candara" panose="020E0502030303020204" pitchFamily="34" charset="0"/>
            </a:endParaRPr>
          </a:p>
          <a:p>
            <a:endParaRPr lang="en-US" dirty="0">
              <a:latin typeface="Candara" panose="020E0502030303020204" pitchFamily="34" charset="0"/>
            </a:endParaRPr>
          </a:p>
          <a:p>
            <a:endParaRPr lang="en-IN" dirty="0">
              <a:solidFill>
                <a:srgbClr val="222222"/>
              </a:solidFill>
              <a:latin typeface="Arial" panose="020B0604020202020204" pitchFamily="34" charset="0"/>
              <a:ea typeface="Calibri" panose="020F0502020204030204" pitchFamily="34" charset="0"/>
            </a:endParaRPr>
          </a:p>
          <a:p>
            <a:pPr marL="0" indent="0">
              <a:buNone/>
            </a:pPr>
            <a:r>
              <a:rPr lang="en-IN" dirty="0">
                <a:solidFill>
                  <a:srgbClr val="222222"/>
                </a:solidFill>
                <a:latin typeface="Candara" panose="020E0502030303020204" pitchFamily="34" charset="0"/>
                <a:ea typeface="Calibri" panose="020F0502020204030204" pitchFamily="34" charset="0"/>
              </a:rPr>
              <a:t>				O</a:t>
            </a:r>
            <a:r>
              <a:rPr lang="en-IN" dirty="0">
                <a:solidFill>
                  <a:srgbClr val="222222"/>
                </a:solidFill>
                <a:effectLst/>
                <a:latin typeface="Candara" panose="020E0502030303020204" pitchFamily="34" charset="0"/>
                <a:ea typeface="Calibri" panose="020F0502020204030204" pitchFamily="34" charset="0"/>
              </a:rPr>
              <a:t>nly one column is having integer data type and other 70 columns are having object data type and there is no null value values in dataset.</a:t>
            </a:r>
          </a:p>
          <a:p>
            <a:endParaRPr lang="en-IN" dirty="0">
              <a:solidFill>
                <a:srgbClr val="222222"/>
              </a:solidFill>
              <a:effectLst/>
              <a:latin typeface="Arial" panose="020B0604020202020204" pitchFamily="34" charset="0"/>
              <a:ea typeface="Calibri" panose="020F0502020204030204" pitchFamily="34" charset="0"/>
            </a:endParaRPr>
          </a:p>
          <a:p>
            <a:pPr marL="0" indent="0" algn="ctr">
              <a:buNone/>
            </a:pPr>
            <a:endParaRPr lang="en-IN" sz="2000" dirty="0">
              <a:latin typeface="Candara" panose="020E0502030303020204" pitchFamily="34" charset="0"/>
            </a:endParaRPr>
          </a:p>
        </p:txBody>
      </p:sp>
      <p:pic>
        <p:nvPicPr>
          <p:cNvPr id="5" name="Picture 4">
            <a:extLst>
              <a:ext uri="{FF2B5EF4-FFF2-40B4-BE49-F238E27FC236}">
                <a16:creationId xmlns:a16="http://schemas.microsoft.com/office/drawing/2014/main" id="{A4E53F18-CE62-407B-B74A-D14EAF02E1BE}"/>
              </a:ext>
            </a:extLst>
          </p:cNvPr>
          <p:cNvPicPr/>
          <p:nvPr/>
        </p:nvPicPr>
        <p:blipFill rotWithShape="1">
          <a:blip r:embed="rId2"/>
          <a:srcRect l="15422" t="44817" r="71510" b="48380"/>
          <a:stretch/>
        </p:blipFill>
        <p:spPr bwMode="auto">
          <a:xfrm>
            <a:off x="2994734" y="1970842"/>
            <a:ext cx="2704730" cy="656948"/>
          </a:xfrm>
          <a:prstGeom prst="rect">
            <a:avLst/>
          </a:prstGeom>
          <a:ln>
            <a:noFill/>
          </a:ln>
          <a:extLst>
            <a:ext uri="{53640926-AAD7-44D8-BBD7-CCE9431645EC}">
              <a14:shadowObscured xmlns:a14="http://schemas.microsoft.com/office/drawing/2010/main"/>
            </a:ext>
          </a:extLst>
        </p:spPr>
      </p:pic>
      <p:pic>
        <p:nvPicPr>
          <p:cNvPr id="15" name="Picture 14">
            <a:extLst>
              <a:ext uri="{FF2B5EF4-FFF2-40B4-BE49-F238E27FC236}">
                <a16:creationId xmlns:a16="http://schemas.microsoft.com/office/drawing/2014/main" id="{1FA79360-0ECB-432E-BC5D-EDF43E9073D0}"/>
              </a:ext>
            </a:extLst>
          </p:cNvPr>
          <p:cNvPicPr/>
          <p:nvPr/>
        </p:nvPicPr>
        <p:blipFill rotWithShape="1">
          <a:blip r:embed="rId3">
            <a:extLst>
              <a:ext uri="{28A0092B-C50C-407E-A947-70E740481C1C}">
                <a14:useLocalDpi xmlns:a14="http://schemas.microsoft.com/office/drawing/2010/main" val="0"/>
              </a:ext>
            </a:extLst>
          </a:blip>
          <a:srcRect l="24983" t="26985" r="60093" b="69075"/>
          <a:stretch/>
        </p:blipFill>
        <p:spPr bwMode="auto">
          <a:xfrm>
            <a:off x="2994734" y="3979771"/>
            <a:ext cx="2811262" cy="500880"/>
          </a:xfrm>
          <a:prstGeom prst="rect">
            <a:avLst/>
          </a:prstGeom>
          <a:noFill/>
          <a:ln>
            <a:noFill/>
          </a:ln>
          <a:extLst>
            <a:ext uri="{53640926-AAD7-44D8-BBD7-CCE9431645EC}">
              <a14:shadowObscured xmlns:a14="http://schemas.microsoft.com/office/drawing/2010/main"/>
            </a:ext>
          </a:extLst>
        </p:spPr>
      </p:pic>
      <p:pic>
        <p:nvPicPr>
          <p:cNvPr id="16" name="Picture 15">
            <a:extLst>
              <a:ext uri="{FF2B5EF4-FFF2-40B4-BE49-F238E27FC236}">
                <a16:creationId xmlns:a16="http://schemas.microsoft.com/office/drawing/2014/main" id="{89683E4A-7C68-4A0D-A26E-560D0B8B45F9}"/>
              </a:ext>
            </a:extLst>
          </p:cNvPr>
          <p:cNvPicPr/>
          <p:nvPr/>
        </p:nvPicPr>
        <p:blipFill rotWithShape="1">
          <a:blip r:embed="rId4"/>
          <a:srcRect l="14757" t="67066" r="46820" b="10892"/>
          <a:stretch/>
        </p:blipFill>
        <p:spPr bwMode="auto">
          <a:xfrm>
            <a:off x="6001304" y="3755254"/>
            <a:ext cx="5069150" cy="1984159"/>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7288892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27100A-10A0-4AB7-98CE-6864BE796F49}"/>
              </a:ext>
            </a:extLst>
          </p:cNvPr>
          <p:cNvSpPr>
            <a:spLocks noGrp="1"/>
          </p:cNvSpPr>
          <p:nvPr>
            <p:ph type="title"/>
          </p:nvPr>
        </p:nvSpPr>
        <p:spPr>
          <a:xfrm>
            <a:off x="2592925" y="624110"/>
            <a:ext cx="8911687" cy="1062647"/>
          </a:xfrm>
        </p:spPr>
        <p:txBody>
          <a:bodyPr/>
          <a:lstStyle/>
          <a:p>
            <a:r>
              <a:rPr lang="en-US" b="1" dirty="0">
                <a:latin typeface="Candara" panose="020E0502030303020204" pitchFamily="34" charset="0"/>
              </a:rPr>
              <a:t>Detailed description of dataset</a:t>
            </a:r>
            <a:endParaRPr lang="en-IN" b="1" dirty="0">
              <a:latin typeface="Candara" panose="020E0502030303020204" pitchFamily="34" charset="0"/>
            </a:endParaRPr>
          </a:p>
        </p:txBody>
      </p:sp>
      <p:sp>
        <p:nvSpPr>
          <p:cNvPr id="3" name="Content Placeholder 2">
            <a:extLst>
              <a:ext uri="{FF2B5EF4-FFF2-40B4-BE49-F238E27FC236}">
                <a16:creationId xmlns:a16="http://schemas.microsoft.com/office/drawing/2014/main" id="{4E8B4E45-E06C-45B7-93F6-D0E3C649415C}"/>
              </a:ext>
            </a:extLst>
          </p:cNvPr>
          <p:cNvSpPr>
            <a:spLocks noGrp="1"/>
          </p:cNvSpPr>
          <p:nvPr>
            <p:ph idx="1"/>
          </p:nvPr>
        </p:nvSpPr>
        <p:spPr>
          <a:xfrm>
            <a:off x="2589212" y="1686757"/>
            <a:ext cx="8915400" cy="4224465"/>
          </a:xfrm>
        </p:spPr>
        <p:txBody>
          <a:bodyPr/>
          <a:lstStyle/>
          <a:p>
            <a:r>
              <a:rPr lang="en-US" dirty="0"/>
              <a:t>Description of dataset                                        </a:t>
            </a:r>
          </a:p>
          <a:p>
            <a:endParaRPr lang="en-IN" dirty="0"/>
          </a:p>
          <a:p>
            <a:endParaRPr lang="en-IN" dirty="0"/>
          </a:p>
          <a:p>
            <a:endParaRPr lang="en-IN" dirty="0"/>
          </a:p>
          <a:p>
            <a:endParaRPr lang="en-IN" dirty="0"/>
          </a:p>
          <a:p>
            <a:pPr marL="0" indent="0" algn="ctr">
              <a:buNone/>
            </a:pPr>
            <a:endParaRPr lang="en-IN" dirty="0"/>
          </a:p>
          <a:p>
            <a:pPr marL="0" indent="0">
              <a:buNone/>
            </a:pPr>
            <a:endParaRPr lang="en-IN" dirty="0"/>
          </a:p>
          <a:p>
            <a:pPr marL="0" indent="0">
              <a:buNone/>
            </a:pPr>
            <a:r>
              <a:rPr lang="en-IN" dirty="0"/>
              <a:t>This will work only on numeric datatypes in which average value is : 220465.74</a:t>
            </a:r>
          </a:p>
          <a:p>
            <a:pPr marL="0" indent="0">
              <a:buNone/>
            </a:pPr>
            <a:r>
              <a:rPr lang="en-IN" dirty="0"/>
              <a:t>Standard deviation : 140524.341051, minimum value: 122018.0, 1</a:t>
            </a:r>
            <a:r>
              <a:rPr lang="en-IN" baseline="30000" dirty="0"/>
              <a:t>st</a:t>
            </a:r>
            <a:r>
              <a:rPr lang="en-IN" dirty="0"/>
              <a:t> quantile, 2</a:t>
            </a:r>
            <a:r>
              <a:rPr lang="en-IN" baseline="30000" dirty="0"/>
              <a:t>nd</a:t>
            </a:r>
            <a:r>
              <a:rPr lang="en-IN" dirty="0"/>
              <a:t> quantile, 3</a:t>
            </a:r>
            <a:r>
              <a:rPr lang="en-IN" baseline="30000" dirty="0"/>
              <a:t>rd</a:t>
            </a:r>
            <a:r>
              <a:rPr lang="en-IN" dirty="0"/>
              <a:t> quantile and maximum value: 560037.00</a:t>
            </a:r>
          </a:p>
          <a:p>
            <a:pPr marL="0" indent="0">
              <a:buNone/>
            </a:pPr>
            <a:endParaRPr lang="en-IN" dirty="0"/>
          </a:p>
        </p:txBody>
      </p:sp>
      <p:pic>
        <p:nvPicPr>
          <p:cNvPr id="5" name="Picture 4">
            <a:extLst>
              <a:ext uri="{FF2B5EF4-FFF2-40B4-BE49-F238E27FC236}">
                <a16:creationId xmlns:a16="http://schemas.microsoft.com/office/drawing/2014/main" id="{DAE001E7-B98D-4800-A377-B7FD2A043F21}"/>
              </a:ext>
            </a:extLst>
          </p:cNvPr>
          <p:cNvPicPr/>
          <p:nvPr/>
        </p:nvPicPr>
        <p:blipFill rotWithShape="1">
          <a:blip r:embed="rId2">
            <a:extLst>
              <a:ext uri="{28A0092B-C50C-407E-A947-70E740481C1C}">
                <a14:useLocalDpi xmlns:a14="http://schemas.microsoft.com/office/drawing/2010/main" val="0"/>
              </a:ext>
            </a:extLst>
          </a:blip>
          <a:srcRect l="15289" t="37030" r="73421" b="60310"/>
          <a:stretch/>
        </p:blipFill>
        <p:spPr bwMode="auto">
          <a:xfrm>
            <a:off x="3045041" y="2047611"/>
            <a:ext cx="1953087" cy="399496"/>
          </a:xfrm>
          <a:prstGeom prst="rect">
            <a:avLst/>
          </a:prstGeom>
          <a:noFill/>
          <a:ln>
            <a:noFill/>
          </a:ln>
          <a:extLst>
            <a:ext uri="{53640926-AAD7-44D8-BBD7-CCE9431645EC}">
              <a14:shadowObscured xmlns:a14="http://schemas.microsoft.com/office/drawing/2010/main"/>
            </a:ext>
          </a:extLst>
        </p:spPr>
      </p:pic>
      <p:pic>
        <p:nvPicPr>
          <p:cNvPr id="6" name="Picture 5">
            <a:extLst>
              <a:ext uri="{FF2B5EF4-FFF2-40B4-BE49-F238E27FC236}">
                <a16:creationId xmlns:a16="http://schemas.microsoft.com/office/drawing/2014/main" id="{FFF1228A-48ED-481D-B195-89E4936D7D37}"/>
              </a:ext>
            </a:extLst>
          </p:cNvPr>
          <p:cNvPicPr/>
          <p:nvPr/>
        </p:nvPicPr>
        <p:blipFill rotWithShape="1">
          <a:blip r:embed="rId3"/>
          <a:srcRect l="15955" t="31200" r="55594" b="37128"/>
          <a:stretch/>
        </p:blipFill>
        <p:spPr bwMode="auto">
          <a:xfrm>
            <a:off x="5601811" y="1979722"/>
            <a:ext cx="4296792" cy="237033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4185083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1ACEDF-EC9C-4DF7-8D49-83A628F65DC1}"/>
              </a:ext>
            </a:extLst>
          </p:cNvPr>
          <p:cNvSpPr>
            <a:spLocks noGrp="1"/>
          </p:cNvSpPr>
          <p:nvPr>
            <p:ph type="title"/>
          </p:nvPr>
        </p:nvSpPr>
        <p:spPr>
          <a:xfrm>
            <a:off x="2592925" y="624110"/>
            <a:ext cx="8911687" cy="654274"/>
          </a:xfrm>
        </p:spPr>
        <p:txBody>
          <a:bodyPr>
            <a:normAutofit/>
          </a:bodyPr>
          <a:lstStyle/>
          <a:p>
            <a:r>
              <a:rPr lang="en-IN" b="1" dirty="0">
                <a:solidFill>
                  <a:srgbClr val="000000"/>
                </a:solidFill>
                <a:effectLst/>
                <a:latin typeface="Candara" panose="020E0502030303020204" pitchFamily="34" charset="0"/>
                <a:ea typeface="Calibri" panose="020F0502020204030204" pitchFamily="34" charset="0"/>
              </a:rPr>
              <a:t>Data Visualization of null values</a:t>
            </a:r>
            <a:endParaRPr lang="en-IN" dirty="0">
              <a:latin typeface="Candara" panose="020E0502030303020204" pitchFamily="34" charset="0"/>
            </a:endParaRPr>
          </a:p>
        </p:txBody>
      </p:sp>
      <p:sp>
        <p:nvSpPr>
          <p:cNvPr id="3" name="Content Placeholder 2">
            <a:extLst>
              <a:ext uri="{FF2B5EF4-FFF2-40B4-BE49-F238E27FC236}">
                <a16:creationId xmlns:a16="http://schemas.microsoft.com/office/drawing/2014/main" id="{3B9B82EF-5FF8-4C77-94D5-01C05CE7C1F4}"/>
              </a:ext>
            </a:extLst>
          </p:cNvPr>
          <p:cNvSpPr>
            <a:spLocks noGrp="1"/>
          </p:cNvSpPr>
          <p:nvPr>
            <p:ph idx="1"/>
          </p:nvPr>
        </p:nvSpPr>
        <p:spPr>
          <a:xfrm>
            <a:off x="2589212" y="1491449"/>
            <a:ext cx="8915400" cy="4962617"/>
          </a:xfrm>
        </p:spPr>
        <p:txBody>
          <a:bodyPr>
            <a:normAutofit fontScale="92500" lnSpcReduction="10000"/>
          </a:bodyPr>
          <a:lstStyle/>
          <a:p>
            <a:r>
              <a:rPr lang="en-IN" sz="1800" dirty="0">
                <a:solidFill>
                  <a:srgbClr val="000000"/>
                </a:solidFill>
                <a:effectLst/>
                <a:latin typeface="Arial" panose="020B0604020202020204" pitchFamily="34" charset="0"/>
                <a:ea typeface="Calibri" panose="020F0502020204030204" pitchFamily="34" charset="0"/>
              </a:rPr>
              <a:t>Check is their any null value present in dataset</a:t>
            </a:r>
          </a:p>
          <a:p>
            <a:endParaRPr lang="en-IN" dirty="0">
              <a:solidFill>
                <a:srgbClr val="000000"/>
              </a:solidFill>
              <a:latin typeface="Arial" panose="020B0604020202020204" pitchFamily="34" charset="0"/>
              <a:ea typeface="Calibri" panose="020F0502020204030204" pitchFamily="34" charset="0"/>
            </a:endParaRPr>
          </a:p>
          <a:p>
            <a:endParaRPr lang="en-IN" sz="1800" dirty="0">
              <a:solidFill>
                <a:srgbClr val="000000"/>
              </a:solidFill>
              <a:effectLst/>
              <a:latin typeface="Arial" panose="020B0604020202020204" pitchFamily="34" charset="0"/>
              <a:ea typeface="Calibri" panose="020F0502020204030204" pitchFamily="34" charset="0"/>
            </a:endParaRPr>
          </a:p>
          <a:p>
            <a:endParaRPr lang="en-IN" dirty="0">
              <a:solidFill>
                <a:srgbClr val="000000"/>
              </a:solidFill>
              <a:latin typeface="Arial" panose="020B0604020202020204" pitchFamily="34" charset="0"/>
              <a:ea typeface="Calibri" panose="020F0502020204030204" pitchFamily="34" charset="0"/>
            </a:endParaRPr>
          </a:p>
          <a:p>
            <a:endParaRPr lang="en-IN" sz="1800" dirty="0">
              <a:solidFill>
                <a:srgbClr val="000000"/>
              </a:solidFill>
              <a:effectLst/>
              <a:latin typeface="Arial" panose="020B0604020202020204" pitchFamily="34" charset="0"/>
              <a:ea typeface="Calibri" panose="020F0502020204030204" pitchFamily="34" charset="0"/>
            </a:endParaRPr>
          </a:p>
          <a:p>
            <a:endParaRPr lang="en-IN" dirty="0">
              <a:solidFill>
                <a:srgbClr val="000000"/>
              </a:solidFill>
              <a:latin typeface="Arial" panose="020B0604020202020204" pitchFamily="34" charset="0"/>
              <a:ea typeface="Calibri" panose="020F0502020204030204" pitchFamily="34" charset="0"/>
            </a:endParaRPr>
          </a:p>
          <a:p>
            <a:endParaRPr lang="en-IN" sz="1800" dirty="0">
              <a:solidFill>
                <a:srgbClr val="000000"/>
              </a:solidFill>
              <a:effectLst/>
              <a:latin typeface="Arial" panose="020B0604020202020204" pitchFamily="34" charset="0"/>
              <a:ea typeface="Calibri" panose="020F0502020204030204" pitchFamily="34" charset="0"/>
            </a:endParaRPr>
          </a:p>
          <a:p>
            <a:endParaRPr lang="en-IN" dirty="0">
              <a:solidFill>
                <a:srgbClr val="000000"/>
              </a:solidFill>
              <a:latin typeface="Arial" panose="020B0604020202020204" pitchFamily="34" charset="0"/>
              <a:ea typeface="Calibri" panose="020F0502020204030204" pitchFamily="34" charset="0"/>
            </a:endParaRPr>
          </a:p>
          <a:p>
            <a:endParaRPr lang="en-IN" sz="1800" dirty="0">
              <a:solidFill>
                <a:srgbClr val="000000"/>
              </a:solidFill>
              <a:effectLst/>
              <a:latin typeface="Arial" panose="020B0604020202020204" pitchFamily="34" charset="0"/>
              <a:ea typeface="Calibri" panose="020F0502020204030204" pitchFamily="34" charset="0"/>
            </a:endParaRPr>
          </a:p>
          <a:p>
            <a:endParaRPr lang="en-IN" dirty="0">
              <a:solidFill>
                <a:srgbClr val="000000"/>
              </a:solidFill>
              <a:latin typeface="Arial" panose="020B0604020202020204" pitchFamily="34" charset="0"/>
              <a:ea typeface="Calibri" panose="020F0502020204030204" pitchFamily="34" charset="0"/>
            </a:endParaRPr>
          </a:p>
          <a:p>
            <a:endParaRPr lang="en-IN" sz="1800" dirty="0">
              <a:solidFill>
                <a:srgbClr val="000000"/>
              </a:solidFill>
              <a:effectLst/>
              <a:latin typeface="Arial" panose="020B0604020202020204" pitchFamily="34" charset="0"/>
              <a:ea typeface="Calibri" panose="020F0502020204030204" pitchFamily="34" charset="0"/>
            </a:endParaRPr>
          </a:p>
          <a:p>
            <a:endParaRPr lang="en-IN" sz="1800" dirty="0">
              <a:solidFill>
                <a:srgbClr val="000000"/>
              </a:solidFill>
              <a:effectLst/>
              <a:latin typeface="Arial" panose="020B0604020202020204" pitchFamily="34" charset="0"/>
              <a:ea typeface="Calibri" panose="020F0502020204030204" pitchFamily="34" charset="0"/>
            </a:endParaRPr>
          </a:p>
          <a:p>
            <a:r>
              <a:rPr lang="en-IN" sz="1800" dirty="0">
                <a:solidFill>
                  <a:srgbClr val="000000"/>
                </a:solidFill>
                <a:effectLst/>
                <a:latin typeface="Arial" panose="020B0604020202020204" pitchFamily="34" charset="0"/>
                <a:ea typeface="Calibri" panose="020F0502020204030204" pitchFamily="34" charset="0"/>
              </a:rPr>
              <a:t>After analysing the above fig. there is no white lines present in whole figure. </a:t>
            </a:r>
            <a:r>
              <a:rPr lang="en-IN" dirty="0">
                <a:solidFill>
                  <a:srgbClr val="000000"/>
                </a:solidFill>
                <a:latin typeface="Arial" panose="020B0604020202020204" pitchFamily="34" charset="0"/>
                <a:ea typeface="Calibri" panose="020F0502020204030204" pitchFamily="34" charset="0"/>
              </a:rPr>
              <a:t>So, it means there is no null value in whole dataset.</a:t>
            </a:r>
            <a:endParaRPr lang="en-IN" sz="1800" dirty="0">
              <a:solidFill>
                <a:srgbClr val="000000"/>
              </a:solidFill>
              <a:effectLst/>
              <a:latin typeface="Arial" panose="020B0604020202020204" pitchFamily="34" charset="0"/>
              <a:ea typeface="Calibri" panose="020F0502020204030204" pitchFamily="34" charset="0"/>
            </a:endParaRPr>
          </a:p>
          <a:p>
            <a:endParaRPr lang="en-IN" dirty="0"/>
          </a:p>
        </p:txBody>
      </p:sp>
      <p:pic>
        <p:nvPicPr>
          <p:cNvPr id="4" name="Picture 3">
            <a:extLst>
              <a:ext uri="{FF2B5EF4-FFF2-40B4-BE49-F238E27FC236}">
                <a16:creationId xmlns:a16="http://schemas.microsoft.com/office/drawing/2014/main" id="{A4FDA5ED-89F7-427A-8714-FC3E1D482D2D}"/>
              </a:ext>
            </a:extLst>
          </p:cNvPr>
          <p:cNvPicPr/>
          <p:nvPr/>
        </p:nvPicPr>
        <p:blipFill rotWithShape="1">
          <a:blip r:embed="rId2"/>
          <a:srcRect l="16087" t="21745" r="28392" b="4037"/>
          <a:stretch/>
        </p:blipFill>
        <p:spPr bwMode="auto">
          <a:xfrm>
            <a:off x="2734323" y="1842116"/>
            <a:ext cx="7386221" cy="3860479"/>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788825219"/>
      </p:ext>
    </p:extLst>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docProps/app.xml><?xml version="1.0" encoding="utf-8"?>
<Properties xmlns="http://schemas.openxmlformats.org/officeDocument/2006/extended-properties" xmlns:vt="http://schemas.openxmlformats.org/officeDocument/2006/docPropsVTypes">
  <Template>TM03457496[[fn=Parallax]]</Template>
  <TotalTime>776</TotalTime>
  <Words>1051</Words>
  <Application>Microsoft Office PowerPoint</Application>
  <PresentationFormat>Widescreen</PresentationFormat>
  <Paragraphs>172</Paragraphs>
  <Slides>20</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20</vt:i4>
      </vt:variant>
    </vt:vector>
  </HeadingPairs>
  <TitlesOfParts>
    <vt:vector size="27" baseType="lpstr">
      <vt:lpstr>Arial</vt:lpstr>
      <vt:lpstr>Calibri</vt:lpstr>
      <vt:lpstr>Candara</vt:lpstr>
      <vt:lpstr>Century</vt:lpstr>
      <vt:lpstr>Century Gothic</vt:lpstr>
      <vt:lpstr>Wingdings 3</vt:lpstr>
      <vt:lpstr>Wisp</vt:lpstr>
      <vt:lpstr>E-RETAIL FACTORS FOR CUSTOMER ACTIVATION AND RETENTION</vt:lpstr>
      <vt:lpstr>Problem statement</vt:lpstr>
      <vt:lpstr>Why online shopping?</vt:lpstr>
      <vt:lpstr>Factors that contributed to the success of an e-commerce store?</vt:lpstr>
      <vt:lpstr>Customer retention or repeat purchase </vt:lpstr>
      <vt:lpstr>DATA ANALYSIS</vt:lpstr>
      <vt:lpstr>EXPLORATORY DATA ANALYSIS(EDA) Analyse and examine data sets and review their main features, frequently using data visualization methods.  </vt:lpstr>
      <vt:lpstr>Detailed description of dataset</vt:lpstr>
      <vt:lpstr>Data Visualization of null values</vt:lpstr>
      <vt:lpstr>Visualization through count plot</vt:lpstr>
      <vt:lpstr>Uni variate analysis</vt:lpstr>
      <vt:lpstr>PowerPoint Presentation</vt:lpstr>
      <vt:lpstr>PowerPoint Presentation</vt:lpstr>
      <vt:lpstr>PowerPoint Presentation</vt:lpstr>
      <vt:lpstr>PowerPoint Presentation</vt:lpstr>
      <vt:lpstr>PowerPoint Presentation</vt:lpstr>
      <vt:lpstr>PowerPoint Presentation</vt:lpstr>
      <vt:lpstr>Conclusion </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E-RETAIL FACTORS FOR CUSTOMER ACTIVATION AND RETENTION</dc:title>
  <dc:creator>chaitali nakade</dc:creator>
  <cp:lastModifiedBy>chaitali nakade</cp:lastModifiedBy>
  <cp:revision>27</cp:revision>
  <dcterms:created xsi:type="dcterms:W3CDTF">2021-09-21T10:16:23Z</dcterms:created>
  <dcterms:modified xsi:type="dcterms:W3CDTF">2021-09-23T18:29:37Z</dcterms:modified>
</cp:coreProperties>
</file>